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20"/>
  </p:notesMasterIdLst>
  <p:handoutMasterIdLst>
    <p:handoutMasterId r:id="rId21"/>
  </p:handoutMasterIdLst>
  <p:sldIdLst>
    <p:sldId id="256" r:id="rId2"/>
    <p:sldId id="265" r:id="rId3"/>
    <p:sldId id="260" r:id="rId4"/>
    <p:sldId id="267" r:id="rId5"/>
    <p:sldId id="275" r:id="rId6"/>
    <p:sldId id="266" r:id="rId7"/>
    <p:sldId id="272" r:id="rId8"/>
    <p:sldId id="259" r:id="rId9"/>
    <p:sldId id="271" r:id="rId10"/>
    <p:sldId id="261" r:id="rId11"/>
    <p:sldId id="264" r:id="rId12"/>
    <p:sldId id="258" r:id="rId13"/>
    <p:sldId id="273" r:id="rId14"/>
    <p:sldId id="269" r:id="rId15"/>
    <p:sldId id="277" r:id="rId16"/>
    <p:sldId id="276" r:id="rId17"/>
    <p:sldId id="268"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2A3A8-729A-48F9-81E2-7D122B930258}" type="datetimeFigureOut">
              <a:rPr lang="en-US" smtClean="0"/>
              <a:t>11/7/2016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2573DB-3171-437E-BD3C-D53092C08E1E}" type="slidenum">
              <a:rPr lang="en-US" smtClean="0"/>
              <a:t>‹#›</a:t>
            </a:fld>
            <a:endParaRPr lang="en-US"/>
          </a:p>
        </p:txBody>
      </p:sp>
    </p:spTree>
    <p:extLst>
      <p:ext uri="{BB962C8B-B14F-4D97-AF65-F5344CB8AC3E}">
        <p14:creationId xmlns:p14="http://schemas.microsoft.com/office/powerpoint/2010/main" val="1673385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C8268-9EB6-4865-9D03-93ACB4CB09F3}"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4430-E417-424D-97B1-B7E82A7A49C1}" type="slidenum">
              <a:rPr lang="en-US" smtClean="0"/>
              <a:t>‹#›</a:t>
            </a:fld>
            <a:endParaRPr lang="en-US"/>
          </a:p>
        </p:txBody>
      </p:sp>
    </p:spTree>
    <p:extLst>
      <p:ext uri="{BB962C8B-B14F-4D97-AF65-F5344CB8AC3E}">
        <p14:creationId xmlns:p14="http://schemas.microsoft.com/office/powerpoint/2010/main" val="109649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B51D5962-32A2-4868-BDED-48AE062D289F}" type="datetime1">
              <a:rPr lang="en-US" smtClean="0"/>
              <a:t>11/7/2016</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A07AED37-862A-4725-99F8-38D34F31EAF3}"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588898"/>
      </p:ext>
    </p:extLst>
  </p:cSld>
  <p:clrMapOvr>
    <a:masterClrMapping/>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C4B80-2114-40BE-B764-7F99F10B4AB9}"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AED37-862A-4725-99F8-38D34F31EAF3}" type="slidenum">
              <a:rPr lang="en-US" smtClean="0"/>
              <a:t>‹#›</a:t>
            </a:fld>
            <a:endParaRPr lang="en-US"/>
          </a:p>
        </p:txBody>
      </p:sp>
    </p:spTree>
    <p:extLst>
      <p:ext uri="{BB962C8B-B14F-4D97-AF65-F5344CB8AC3E}">
        <p14:creationId xmlns:p14="http://schemas.microsoft.com/office/powerpoint/2010/main" val="317266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DCF10C53-5BED-4E45-97A0-57B5B138E908}" type="datetime1">
              <a:rPr lang="en-US" smtClean="0"/>
              <a:t>11/7/2016</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A07AED37-862A-4725-99F8-38D34F31EAF3}"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74760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06D1F-9EE1-47FA-82E9-37FD43974887}"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AED37-862A-4725-99F8-38D34F31EAF3}" type="slidenum">
              <a:rPr lang="en-US" smtClean="0"/>
              <a:t>‹#›</a:t>
            </a:fld>
            <a:endParaRPr lang="en-US"/>
          </a:p>
        </p:txBody>
      </p:sp>
    </p:spTree>
    <p:extLst>
      <p:ext uri="{BB962C8B-B14F-4D97-AF65-F5344CB8AC3E}">
        <p14:creationId xmlns:p14="http://schemas.microsoft.com/office/powerpoint/2010/main" val="416674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CFE82AFE-1B85-44C6-9CFC-49BB7800E503}" type="datetime1">
              <a:rPr lang="en-US" smtClean="0"/>
              <a:t>11/7/2016</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A07AED37-862A-4725-99F8-38D34F31EAF3}"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64818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E46379-89E0-4625-9C2D-7D6B613BB618}"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AED37-862A-4725-99F8-38D34F31EAF3}" type="slidenum">
              <a:rPr lang="en-US" smtClean="0"/>
              <a:t>‹#›</a:t>
            </a:fld>
            <a:endParaRPr lang="en-US"/>
          </a:p>
        </p:txBody>
      </p:sp>
    </p:spTree>
    <p:extLst>
      <p:ext uri="{BB962C8B-B14F-4D97-AF65-F5344CB8AC3E}">
        <p14:creationId xmlns:p14="http://schemas.microsoft.com/office/powerpoint/2010/main" val="293210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32BE4-F24B-478F-816D-F854B6662A6E}" type="datetime1">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AED37-862A-4725-99F8-38D34F31EAF3}" type="slidenum">
              <a:rPr lang="en-US" smtClean="0"/>
              <a:t>‹#›</a:t>
            </a:fld>
            <a:endParaRPr lang="en-US"/>
          </a:p>
        </p:txBody>
      </p:sp>
    </p:spTree>
    <p:extLst>
      <p:ext uri="{BB962C8B-B14F-4D97-AF65-F5344CB8AC3E}">
        <p14:creationId xmlns:p14="http://schemas.microsoft.com/office/powerpoint/2010/main" val="425174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64A86F-2D44-4639-B7D1-AD22D1D6FFDD}" type="datetime1">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AED37-862A-4725-99F8-38D34F31EAF3}" type="slidenum">
              <a:rPr lang="en-US" smtClean="0"/>
              <a:t>‹#›</a:t>
            </a:fld>
            <a:endParaRPr lang="en-US"/>
          </a:p>
        </p:txBody>
      </p:sp>
    </p:spTree>
    <p:extLst>
      <p:ext uri="{BB962C8B-B14F-4D97-AF65-F5344CB8AC3E}">
        <p14:creationId xmlns:p14="http://schemas.microsoft.com/office/powerpoint/2010/main" val="325577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5B16-5260-4942-9CE4-6DC1E2DB5F1D}" type="datetime1">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AED37-862A-4725-99F8-38D34F31EAF3}" type="slidenum">
              <a:rPr lang="en-US" smtClean="0"/>
              <a:t>‹#›</a:t>
            </a:fld>
            <a:endParaRPr lang="en-US"/>
          </a:p>
        </p:txBody>
      </p:sp>
    </p:spTree>
    <p:extLst>
      <p:ext uri="{BB962C8B-B14F-4D97-AF65-F5344CB8AC3E}">
        <p14:creationId xmlns:p14="http://schemas.microsoft.com/office/powerpoint/2010/main" val="139631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673F74-E935-432F-A22E-155C10377593}"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AED37-862A-4725-99F8-38D34F31EAF3}" type="slidenum">
              <a:rPr lang="en-US" smtClean="0"/>
              <a:t>‹#›</a:t>
            </a:fld>
            <a:endParaRPr lang="en-US"/>
          </a:p>
        </p:txBody>
      </p:sp>
    </p:spTree>
    <p:extLst>
      <p:ext uri="{BB962C8B-B14F-4D97-AF65-F5344CB8AC3E}">
        <p14:creationId xmlns:p14="http://schemas.microsoft.com/office/powerpoint/2010/main" val="19721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C4C016-4CE9-4206-979C-89AB8FFA48EC}" type="datetime1">
              <a:rPr lang="en-US" smtClean="0"/>
              <a:t>11/7/2016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7AED37-862A-4725-99F8-38D34F31EAF3}" type="slidenum">
              <a:rPr lang="en-US" smtClean="0"/>
              <a:t>‹#›</a:t>
            </a:fld>
            <a:endParaRPr lang="en-US"/>
          </a:p>
        </p:txBody>
      </p:sp>
    </p:spTree>
    <p:extLst>
      <p:ext uri="{BB962C8B-B14F-4D97-AF65-F5344CB8AC3E}">
        <p14:creationId xmlns:p14="http://schemas.microsoft.com/office/powerpoint/2010/main" val="202879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C0C46DE3-CFB6-43D6-B6ED-1B6E243B747C}" type="datetime1">
              <a:rPr lang="en-US" smtClean="0"/>
              <a:t>11/7/2016</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A07AED37-862A-4725-99F8-38D34F31EAF3}"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7193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star.com/authors.ormsby_mary.html" TargetMode="External"/><Relationship Id="rId2" Type="http://schemas.openxmlformats.org/officeDocument/2006/relationships/hyperlink" Target="https://www.thestar.com/authors.wallace_kenyo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star.com/authors.ormsby_mary.html" TargetMode="External"/><Relationship Id="rId2" Type="http://schemas.openxmlformats.org/officeDocument/2006/relationships/hyperlink" Target="https://www.thestar.com/authors.wallace_kenyon.html" TargetMode="External"/><Relationship Id="rId1" Type="http://schemas.openxmlformats.org/officeDocument/2006/relationships/slideLayout" Target="../slideLayouts/slideLayout2.xml"/><Relationship Id="rId4" Type="http://schemas.openxmlformats.org/officeDocument/2006/relationships/hyperlink" Target="https://www.thestar.com/news/gta/2014/10/14/bigtruck_licensing_mills_put_public_at_risk.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731" y="2251277"/>
            <a:ext cx="12660923" cy="231204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700" b="1" cap="none" spc="0" dirty="0">
                <a:ln/>
                <a:solidFill>
                  <a:srgbClr val="C00000"/>
                </a:solidFill>
              </a:rPr>
              <a:t>MELT </a:t>
            </a:r>
            <a:br>
              <a:rPr lang="en-US" sz="5700" b="1" cap="none" spc="0" dirty="0">
                <a:ln/>
                <a:solidFill>
                  <a:srgbClr val="C00000"/>
                </a:solidFill>
              </a:rPr>
            </a:br>
            <a:r>
              <a:rPr lang="en-US" sz="5700" b="1" cap="none" spc="0" dirty="0">
                <a:ln/>
                <a:solidFill>
                  <a:srgbClr val="C00000"/>
                </a:solidFill>
              </a:rPr>
              <a:t>Mandatory Entry Level training</a:t>
            </a:r>
          </a:p>
        </p:txBody>
      </p:sp>
      <p:sp>
        <p:nvSpPr>
          <p:cNvPr id="3" name="Subtitle 2"/>
          <p:cNvSpPr>
            <a:spLocks noGrp="1"/>
          </p:cNvSpPr>
          <p:nvPr>
            <p:ph type="subTitle" idx="1"/>
          </p:nvPr>
        </p:nvSpPr>
        <p:spPr>
          <a:xfrm>
            <a:off x="215660" y="4788576"/>
            <a:ext cx="11742607" cy="776955"/>
          </a:xfrm>
          <a:ln>
            <a:noFill/>
          </a:ln>
          <a:effectLst>
            <a:outerShdw blurRad="152400" dist="317500" dir="5400000" sx="90000" sy="-19000" rotWithShape="0">
              <a:prstClr val="black">
                <a:alpha val="15000"/>
              </a:prstClr>
            </a:outerShdw>
          </a:effectLst>
        </p:spPr>
        <p:txBody>
          <a:bodyPr>
            <a:noAutofit/>
          </a:bodyPr>
          <a:lstStyle/>
          <a:p>
            <a:pPr algn="ctr"/>
            <a:r>
              <a:rPr lang="en-US" sz="3200" dirty="0">
                <a:solidFill>
                  <a:schemeClr val="tx1"/>
                </a:solidFill>
                <a:latin typeface="Lucida Calligraphy" panose="03010101010101010101" pitchFamily="66" charset="0"/>
              </a:rPr>
              <a:t>“Striving For Success In Training”</a:t>
            </a:r>
          </a:p>
        </p:txBody>
      </p:sp>
      <p:pic>
        <p:nvPicPr>
          <p:cNvPr id="6" name="Picture 5"/>
          <p:cNvPicPr>
            <a:picLocks noChangeAspect="1"/>
          </p:cNvPicPr>
          <p:nvPr/>
        </p:nvPicPr>
        <p:blipFill>
          <a:blip r:embed="rId2"/>
          <a:stretch>
            <a:fillRect/>
          </a:stretch>
        </p:blipFill>
        <p:spPr>
          <a:xfrm>
            <a:off x="9117623" y="23074"/>
            <a:ext cx="2963737" cy="2360013"/>
          </a:xfrm>
          <a:prstGeom prst="rect">
            <a:avLst/>
          </a:prstGeom>
        </p:spPr>
      </p:pic>
    </p:spTree>
    <p:extLst>
      <p:ext uri="{BB962C8B-B14F-4D97-AF65-F5344CB8AC3E}">
        <p14:creationId xmlns:p14="http://schemas.microsoft.com/office/powerpoint/2010/main" val="115299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81415" y="0"/>
            <a:ext cx="2310584" cy="1835055"/>
          </a:xfrm>
          <a:prstGeom prst="rect">
            <a:avLst/>
          </a:prstGeom>
        </p:spPr>
      </p:pic>
      <p:sp>
        <p:nvSpPr>
          <p:cNvPr id="2" name="Title 1"/>
          <p:cNvSpPr>
            <a:spLocks noGrp="1"/>
          </p:cNvSpPr>
          <p:nvPr>
            <p:ph type="title"/>
          </p:nvPr>
        </p:nvSpPr>
        <p:spPr>
          <a:xfrm>
            <a:off x="355473" y="279451"/>
            <a:ext cx="9351235" cy="995433"/>
          </a:xfrm>
        </p:spPr>
        <p:txBody>
          <a:bodyPr>
            <a:noAutofit/>
          </a:bodyPr>
          <a:lstStyle/>
          <a:p>
            <a:pPr algn="l"/>
            <a:r>
              <a:rPr lang="en-US" dirty="0">
                <a:solidFill>
                  <a:srgbClr val="C00000"/>
                </a:solidFill>
              </a:rPr>
              <a:t>What will be the new standard</a:t>
            </a:r>
          </a:p>
        </p:txBody>
      </p:sp>
      <p:sp>
        <p:nvSpPr>
          <p:cNvPr id="3" name="Content Placeholder 2"/>
          <p:cNvSpPr>
            <a:spLocks noGrp="1"/>
          </p:cNvSpPr>
          <p:nvPr>
            <p:ph idx="1"/>
          </p:nvPr>
        </p:nvSpPr>
        <p:spPr>
          <a:xfrm>
            <a:off x="355472" y="1011115"/>
            <a:ext cx="9525943" cy="5345723"/>
          </a:xfrm>
        </p:spPr>
        <p:txBody>
          <a:bodyPr>
            <a:normAutofit fontScale="70000" lnSpcReduction="20000"/>
          </a:bodyPr>
          <a:lstStyle/>
          <a:p>
            <a:endParaRPr lang="en-US" sz="3400" dirty="0"/>
          </a:p>
          <a:p>
            <a:r>
              <a:rPr lang="en-US" sz="3400" dirty="0"/>
              <a:t>On-road test will ensure new drivers can safely complete four right turns, four left turns, four intersections (two stop and two through), two lane changes, one driving along, one expressway section, two curves (one left and one right), and one emergency roadside stop/start</a:t>
            </a:r>
          </a:p>
          <a:p>
            <a:endParaRPr lang="en-US" sz="3400" dirty="0"/>
          </a:p>
          <a:p>
            <a:r>
              <a:rPr lang="en-US" sz="3400" dirty="0"/>
              <a:t>Drivers will also have to complete either an offset backing (left or right) or an alley dock 90-degree backing</a:t>
            </a:r>
          </a:p>
          <a:p>
            <a:endParaRPr lang="en-US" sz="3400" dirty="0"/>
          </a:p>
          <a:p>
            <a:r>
              <a:rPr lang="en-US" sz="3400" dirty="0"/>
              <a:t>The written test will now comprise of 30 questions rather than 20, randomly selected from a set of 120 new competency-based questions</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A07AED37-862A-4725-99F8-38D34F31EAF3}" type="slidenum">
              <a:rPr lang="en-US" smtClean="0"/>
              <a:t>10</a:t>
            </a:fld>
            <a:endParaRPr lang="en-US"/>
          </a:p>
        </p:txBody>
      </p:sp>
    </p:spTree>
    <p:extLst>
      <p:ext uri="{BB962C8B-B14F-4D97-AF65-F5344CB8AC3E}">
        <p14:creationId xmlns:p14="http://schemas.microsoft.com/office/powerpoint/2010/main" val="406755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69" y="559678"/>
            <a:ext cx="8379069" cy="1402472"/>
          </a:xfrm>
        </p:spPr>
        <p:txBody>
          <a:bodyPr>
            <a:normAutofit fontScale="90000"/>
          </a:bodyPr>
          <a:lstStyle/>
          <a:p>
            <a:pPr algn="l"/>
            <a:r>
              <a:rPr lang="en-US" dirty="0">
                <a:solidFill>
                  <a:srgbClr val="C00000"/>
                </a:solidFill>
              </a:rPr>
              <a:t>How will it affect our industry</a:t>
            </a:r>
          </a:p>
        </p:txBody>
      </p:sp>
      <p:sp>
        <p:nvSpPr>
          <p:cNvPr id="3" name="Content Placeholder 2"/>
          <p:cNvSpPr>
            <a:spLocks noGrp="1"/>
          </p:cNvSpPr>
          <p:nvPr>
            <p:ph idx="1"/>
          </p:nvPr>
        </p:nvSpPr>
        <p:spPr>
          <a:xfrm>
            <a:off x="281354" y="1591408"/>
            <a:ext cx="7323993" cy="4580792"/>
          </a:xfrm>
        </p:spPr>
        <p:txBody>
          <a:bodyPr>
            <a:normAutofit/>
          </a:bodyPr>
          <a:lstStyle/>
          <a:p>
            <a:r>
              <a:rPr lang="en-US" sz="2800" dirty="0"/>
              <a:t>Transitioning from assembly line “licensing mills” to more in-depth, rigorous commercial truck driver training</a:t>
            </a:r>
          </a:p>
          <a:p>
            <a:r>
              <a:rPr lang="en-CA" sz="2800" dirty="0"/>
              <a:t>Consistent  provincial training standard</a:t>
            </a:r>
          </a:p>
          <a:p>
            <a:r>
              <a:rPr lang="en-CA" sz="2800" dirty="0"/>
              <a:t>Qualified and trained commercial Class A drivers</a:t>
            </a:r>
          </a:p>
          <a:p>
            <a:r>
              <a:rPr lang="en-CA" sz="2800" dirty="0"/>
              <a:t>Elimination of inadequate training </a:t>
            </a:r>
          </a:p>
          <a:p>
            <a:r>
              <a:rPr lang="en-CA" sz="2800" dirty="0"/>
              <a:t>Most importantly… SAFER ROADS!</a:t>
            </a:r>
          </a:p>
          <a:p>
            <a:endParaRPr lang="en-CA" dirty="0"/>
          </a:p>
          <a:p>
            <a:endParaRPr lang="en-US" dirty="0"/>
          </a:p>
          <a:p>
            <a:endParaRPr lang="en-US" dirty="0"/>
          </a:p>
        </p:txBody>
      </p:sp>
      <p:sp>
        <p:nvSpPr>
          <p:cNvPr id="4" name="Slide Number Placeholder 3"/>
          <p:cNvSpPr>
            <a:spLocks noGrp="1"/>
          </p:cNvSpPr>
          <p:nvPr>
            <p:ph type="sldNum" sz="quarter" idx="12"/>
          </p:nvPr>
        </p:nvSpPr>
        <p:spPr/>
        <p:txBody>
          <a:bodyPr/>
          <a:lstStyle/>
          <a:p>
            <a:fld id="{A07AED37-862A-4725-99F8-38D34F31EAF3}" type="slidenum">
              <a:rPr lang="en-US" smtClean="0"/>
              <a:t>11</a:t>
            </a:fld>
            <a:endParaRPr lang="en-US"/>
          </a:p>
        </p:txBody>
      </p:sp>
      <p:pic>
        <p:nvPicPr>
          <p:cNvPr id="5" name="Picture 4"/>
          <p:cNvPicPr>
            <a:picLocks noChangeAspect="1"/>
          </p:cNvPicPr>
          <p:nvPr/>
        </p:nvPicPr>
        <p:blipFill>
          <a:blip r:embed="rId2"/>
          <a:stretch>
            <a:fillRect/>
          </a:stretch>
        </p:blipFill>
        <p:spPr>
          <a:xfrm>
            <a:off x="8232658" y="1895123"/>
            <a:ext cx="3036071" cy="2334970"/>
          </a:xfrm>
          <a:prstGeom prst="rect">
            <a:avLst/>
          </a:prstGeom>
        </p:spPr>
      </p:pic>
      <p:pic>
        <p:nvPicPr>
          <p:cNvPr id="9" name="Picture 8"/>
          <p:cNvPicPr>
            <a:picLocks noChangeAspect="1"/>
          </p:cNvPicPr>
          <p:nvPr/>
        </p:nvPicPr>
        <p:blipFill>
          <a:blip r:embed="rId3"/>
          <a:stretch>
            <a:fillRect/>
          </a:stretch>
        </p:blipFill>
        <p:spPr>
          <a:xfrm>
            <a:off x="8232658" y="173530"/>
            <a:ext cx="3410639" cy="1584686"/>
          </a:xfrm>
          <a:prstGeom prst="rect">
            <a:avLst/>
          </a:prstGeom>
        </p:spPr>
      </p:pic>
      <p:sp>
        <p:nvSpPr>
          <p:cNvPr id="10" name="TextBox 9"/>
          <p:cNvSpPr txBox="1"/>
          <p:nvPr/>
        </p:nvSpPr>
        <p:spPr>
          <a:xfrm>
            <a:off x="7618158" y="4430346"/>
            <a:ext cx="4265072" cy="2354491"/>
          </a:xfrm>
          <a:prstGeom prst="rect">
            <a:avLst/>
          </a:prstGeom>
          <a:noFill/>
        </p:spPr>
        <p:txBody>
          <a:bodyPr wrap="square" rtlCol="0">
            <a:spAutoFit/>
          </a:bodyPr>
          <a:lstStyle/>
          <a:p>
            <a:r>
              <a:rPr lang="en-CA" sz="1700" dirty="0">
                <a:latin typeface="Perpetua" panose="02020502060401020303" pitchFamily="18" charset="0"/>
                <a:ea typeface="Times New Roman" panose="02020603050405020304" pitchFamily="18" charset="0"/>
              </a:rPr>
              <a:t>" By being the first jurisdiction in North America to introduce mandatory entry-level training for commercial truck drivers, Ontario is leading the way in terms of further improving highway safety and helping the industry to ensure it has an adequate supply of consistently trained, quality new drivers in the future. This is a game-changer. " </a:t>
            </a:r>
            <a:br>
              <a:rPr lang="en-CA" sz="1400" dirty="0">
                <a:ea typeface="Times New Roman" panose="02020603050405020304" pitchFamily="18" charset="0"/>
              </a:rPr>
            </a:br>
            <a:r>
              <a:rPr lang="en-CA" sz="1400" dirty="0">
                <a:ea typeface="Times New Roman" panose="02020603050405020304" pitchFamily="18" charset="0"/>
              </a:rPr>
              <a:t>- David Bradley</a:t>
            </a:r>
            <a:br>
              <a:rPr lang="en-CA" sz="1400" dirty="0">
                <a:ea typeface="Times New Roman" panose="02020603050405020304" pitchFamily="18" charset="0"/>
              </a:rPr>
            </a:br>
            <a:r>
              <a:rPr lang="en-CA" sz="1400" i="1" dirty="0">
                <a:ea typeface="Times New Roman" panose="02020603050405020304" pitchFamily="18" charset="0"/>
              </a:rPr>
              <a:t>CEO, Ontario Trucking Association</a:t>
            </a:r>
            <a:endParaRPr lang="en-US" sz="1400" i="1" dirty="0">
              <a:effectLst/>
              <a:ea typeface="Times New Roman" panose="02020603050405020304" pitchFamily="18" charset="0"/>
            </a:endParaRPr>
          </a:p>
        </p:txBody>
      </p:sp>
    </p:spTree>
    <p:extLst>
      <p:ext uri="{BB962C8B-B14F-4D97-AF65-F5344CB8AC3E}">
        <p14:creationId xmlns:p14="http://schemas.microsoft.com/office/powerpoint/2010/main" val="386549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59678"/>
            <a:ext cx="6477000" cy="916697"/>
          </a:xfrm>
        </p:spPr>
        <p:txBody>
          <a:bodyPr>
            <a:normAutofit fontScale="90000"/>
          </a:bodyPr>
          <a:lstStyle/>
          <a:p>
            <a:pPr algn="l"/>
            <a:r>
              <a:rPr lang="en-US" dirty="0">
                <a:solidFill>
                  <a:srgbClr val="C00000"/>
                </a:solidFill>
              </a:rPr>
              <a:t>TTSAO Involvement</a:t>
            </a:r>
            <a:br>
              <a:rPr lang="en-US" dirty="0"/>
            </a:br>
            <a:r>
              <a:rPr lang="en-US" dirty="0"/>
              <a:t>	</a:t>
            </a:r>
          </a:p>
        </p:txBody>
      </p:sp>
      <p:sp>
        <p:nvSpPr>
          <p:cNvPr id="2" name="Content Placeholder 1"/>
          <p:cNvSpPr>
            <a:spLocks noGrp="1"/>
          </p:cNvSpPr>
          <p:nvPr>
            <p:ph idx="1"/>
          </p:nvPr>
        </p:nvSpPr>
        <p:spPr>
          <a:xfrm>
            <a:off x="276225" y="1600200"/>
            <a:ext cx="6608152" cy="4490672"/>
          </a:xfrm>
        </p:spPr>
        <p:txBody>
          <a:bodyPr>
            <a:normAutofit lnSpcReduction="10000"/>
          </a:bodyPr>
          <a:lstStyle/>
          <a:p>
            <a:r>
              <a:rPr lang="en-US" sz="2800" dirty="0"/>
              <a:t>TTSAO was involved in every consultation meeting with MOT, MAESD (formally MTCU)</a:t>
            </a:r>
          </a:p>
          <a:p>
            <a:r>
              <a:rPr lang="en-US" sz="2800" dirty="0"/>
              <a:t>Member of OTA Melt Stakeholder Group</a:t>
            </a:r>
          </a:p>
          <a:p>
            <a:r>
              <a:rPr lang="en-US" sz="2800" dirty="0"/>
              <a:t>Liaised with the major insurance providers for entry level and existing commercial drivers</a:t>
            </a:r>
          </a:p>
          <a:p>
            <a:r>
              <a:rPr lang="en-US" sz="2800" dirty="0"/>
              <a:t>Worked in harmony with PMTC to ensure mutual goals were met</a:t>
            </a:r>
          </a:p>
          <a:p>
            <a:endParaRPr lang="en-US" sz="2800" dirty="0"/>
          </a:p>
          <a:p>
            <a:endParaRPr lang="en-US" dirty="0"/>
          </a:p>
        </p:txBody>
      </p:sp>
      <p:sp>
        <p:nvSpPr>
          <p:cNvPr id="4" name="Slide Number Placeholder 3"/>
          <p:cNvSpPr>
            <a:spLocks noGrp="1"/>
          </p:cNvSpPr>
          <p:nvPr>
            <p:ph type="sldNum" sz="quarter" idx="12"/>
          </p:nvPr>
        </p:nvSpPr>
        <p:spPr/>
        <p:txBody>
          <a:bodyPr/>
          <a:lstStyle/>
          <a:p>
            <a:fld id="{A07AED37-862A-4725-99F8-38D34F31EAF3}" type="slidenum">
              <a:rPr lang="en-US" smtClean="0"/>
              <a:t>12</a:t>
            </a:fld>
            <a:endParaRPr lang="en-US"/>
          </a:p>
        </p:txBody>
      </p:sp>
      <p:pic>
        <p:nvPicPr>
          <p:cNvPr id="5" name="Picture 4"/>
          <p:cNvPicPr>
            <a:picLocks noChangeAspect="1"/>
          </p:cNvPicPr>
          <p:nvPr/>
        </p:nvPicPr>
        <p:blipFill>
          <a:blip r:embed="rId2"/>
          <a:stretch>
            <a:fillRect/>
          </a:stretch>
        </p:blipFill>
        <p:spPr>
          <a:xfrm>
            <a:off x="8355879" y="0"/>
            <a:ext cx="2304488" cy="183505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75" t="10986" r="2275" b="47917"/>
          <a:stretch/>
        </p:blipFill>
        <p:spPr>
          <a:xfrm>
            <a:off x="7962462" y="1947746"/>
            <a:ext cx="3564254" cy="2197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7372043" y="4257638"/>
            <a:ext cx="4615962" cy="2462213"/>
          </a:xfrm>
          <a:prstGeom prst="rect">
            <a:avLst/>
          </a:prstGeom>
        </p:spPr>
        <p:txBody>
          <a:bodyPr wrap="square">
            <a:spAutoFit/>
          </a:bodyPr>
          <a:lstStyle/>
          <a:p>
            <a:r>
              <a:rPr lang="en-US" dirty="0">
                <a:latin typeface="Perpetua" panose="02020502060401020303" pitchFamily="18" charset="0"/>
              </a:rPr>
              <a:t>" The Truck Training Schools Association of Ontario which represents the majority of Truck Driving Schools in Ontario, was very pleased to be invited and involved from the grass roots discussions of mandatory entry-level training. The new standard will help to produce higher quality commercial drivers and ultimately make our roads safer for everyone." </a:t>
            </a:r>
          </a:p>
          <a:p>
            <a:r>
              <a:rPr lang="en-US" sz="1400" dirty="0"/>
              <a:t>- Kim Richardson</a:t>
            </a:r>
          </a:p>
          <a:p>
            <a:r>
              <a:rPr lang="en-US" sz="1400" i="1" dirty="0"/>
              <a:t>TTSAO Chairman of the Board</a:t>
            </a:r>
          </a:p>
        </p:txBody>
      </p:sp>
    </p:spTree>
    <p:extLst>
      <p:ext uri="{BB962C8B-B14F-4D97-AF65-F5344CB8AC3E}">
        <p14:creationId xmlns:p14="http://schemas.microsoft.com/office/powerpoint/2010/main" val="360773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59678"/>
            <a:ext cx="6477000" cy="916697"/>
          </a:xfrm>
        </p:spPr>
        <p:txBody>
          <a:bodyPr>
            <a:normAutofit fontScale="90000"/>
          </a:bodyPr>
          <a:lstStyle/>
          <a:p>
            <a:pPr algn="l"/>
            <a:r>
              <a:rPr lang="en-US" dirty="0">
                <a:solidFill>
                  <a:srgbClr val="C00000"/>
                </a:solidFill>
              </a:rPr>
              <a:t>Who is the TTSAO ?</a:t>
            </a:r>
            <a:br>
              <a:rPr lang="en-US" dirty="0"/>
            </a:br>
            <a:r>
              <a:rPr lang="en-US" dirty="0"/>
              <a:t>	</a:t>
            </a:r>
          </a:p>
        </p:txBody>
      </p:sp>
      <p:sp>
        <p:nvSpPr>
          <p:cNvPr id="2" name="Content Placeholder 1"/>
          <p:cNvSpPr>
            <a:spLocks noGrp="1"/>
          </p:cNvSpPr>
          <p:nvPr>
            <p:ph idx="1"/>
          </p:nvPr>
        </p:nvSpPr>
        <p:spPr>
          <a:xfrm>
            <a:off x="276224" y="1476375"/>
            <a:ext cx="9611287" cy="4614497"/>
          </a:xfrm>
        </p:spPr>
        <p:txBody>
          <a:bodyPr>
            <a:noAutofit/>
          </a:bodyPr>
          <a:lstStyle/>
          <a:p>
            <a:r>
              <a:rPr lang="en-US" sz="2800" dirty="0"/>
              <a:t>The Truck Training Schools Association of Ontario represents the majority of professional truck driver training schools in Ontario. …. committed to providing the trucking industry with the highest quality driver training programs for entry-level individuals.</a:t>
            </a:r>
          </a:p>
          <a:p>
            <a:endParaRPr lang="en-US" sz="2800" dirty="0"/>
          </a:p>
          <a:p>
            <a:r>
              <a:rPr lang="en-US" sz="2800" dirty="0"/>
              <a:t>TTSAO board of directors includes representation from schools, insurance providers, private fleets and for-hire carriers. </a:t>
            </a:r>
          </a:p>
        </p:txBody>
      </p:sp>
      <p:sp>
        <p:nvSpPr>
          <p:cNvPr id="4" name="Slide Number Placeholder 3"/>
          <p:cNvSpPr>
            <a:spLocks noGrp="1"/>
          </p:cNvSpPr>
          <p:nvPr>
            <p:ph type="sldNum" sz="quarter" idx="12"/>
          </p:nvPr>
        </p:nvSpPr>
        <p:spPr/>
        <p:txBody>
          <a:bodyPr/>
          <a:lstStyle/>
          <a:p>
            <a:fld id="{A07AED37-862A-4725-99F8-38D34F31EAF3}" type="slidenum">
              <a:rPr lang="en-US" smtClean="0"/>
              <a:t>13</a:t>
            </a:fld>
            <a:endParaRPr lang="en-US"/>
          </a:p>
        </p:txBody>
      </p:sp>
      <p:pic>
        <p:nvPicPr>
          <p:cNvPr id="5" name="Picture 4"/>
          <p:cNvPicPr>
            <a:picLocks noChangeAspect="1"/>
          </p:cNvPicPr>
          <p:nvPr/>
        </p:nvPicPr>
        <p:blipFill>
          <a:blip r:embed="rId2"/>
          <a:stretch>
            <a:fillRect/>
          </a:stretch>
        </p:blipFill>
        <p:spPr>
          <a:xfrm>
            <a:off x="9887512" y="0"/>
            <a:ext cx="2304488" cy="1835055"/>
          </a:xfrm>
          <a:prstGeom prst="rect">
            <a:avLst/>
          </a:prstGeom>
        </p:spPr>
      </p:pic>
    </p:spTree>
    <p:extLst>
      <p:ext uri="{BB962C8B-B14F-4D97-AF65-F5344CB8AC3E}">
        <p14:creationId xmlns:p14="http://schemas.microsoft.com/office/powerpoint/2010/main" val="192649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112" y="87924"/>
            <a:ext cx="7577941" cy="1388452"/>
          </a:xfrm>
        </p:spPr>
        <p:txBody>
          <a:bodyPr>
            <a:normAutofit fontScale="90000"/>
          </a:bodyPr>
          <a:lstStyle/>
          <a:p>
            <a:pPr algn="l"/>
            <a:r>
              <a:rPr lang="en-US" dirty="0">
                <a:solidFill>
                  <a:srgbClr val="C00000"/>
                </a:solidFill>
              </a:rPr>
              <a:t>Who is the TTSAO Carrier Group?</a:t>
            </a:r>
            <a:br>
              <a:rPr lang="en-US" dirty="0"/>
            </a:br>
            <a:r>
              <a:rPr lang="en-US" dirty="0"/>
              <a:t>	</a:t>
            </a:r>
          </a:p>
        </p:txBody>
      </p:sp>
      <p:sp>
        <p:nvSpPr>
          <p:cNvPr id="2" name="Content Placeholder 1"/>
          <p:cNvSpPr>
            <a:spLocks noGrp="1"/>
          </p:cNvSpPr>
          <p:nvPr>
            <p:ph idx="1"/>
          </p:nvPr>
        </p:nvSpPr>
        <p:spPr>
          <a:xfrm>
            <a:off x="276225" y="1476375"/>
            <a:ext cx="7892828" cy="4614497"/>
          </a:xfrm>
        </p:spPr>
        <p:txBody>
          <a:bodyPr>
            <a:normAutofit lnSpcReduction="10000"/>
          </a:bodyPr>
          <a:lstStyle/>
          <a:p>
            <a:r>
              <a:rPr lang="en-US" sz="2800" u="sng" dirty="0"/>
              <a:t>TTSAO Carrier Group</a:t>
            </a:r>
            <a:r>
              <a:rPr lang="en-US" sz="2800" dirty="0"/>
              <a:t>, a division of the TTSAO, provides the only forum for carriers to meet and have influence over training curriculum to help ensure their business needs are being met</a:t>
            </a:r>
          </a:p>
          <a:p>
            <a:pPr marL="0" indent="0">
              <a:buNone/>
            </a:pPr>
            <a:endParaRPr lang="en-US" sz="2800" dirty="0"/>
          </a:p>
          <a:p>
            <a:r>
              <a:rPr lang="en-US" sz="2800" dirty="0">
                <a:solidFill>
                  <a:schemeClr val="tx1"/>
                </a:solidFill>
              </a:rPr>
              <a:t>The mandate of the TTSAO Carrier Group is to support the TTSAO in all efforts that will improve education and recruitment and retention for entry level and existing Professional Drivers</a:t>
            </a:r>
          </a:p>
          <a:p>
            <a:endParaRPr lang="en-US" sz="2800" dirty="0"/>
          </a:p>
        </p:txBody>
      </p:sp>
      <p:sp>
        <p:nvSpPr>
          <p:cNvPr id="4" name="Slide Number Placeholder 3"/>
          <p:cNvSpPr>
            <a:spLocks noGrp="1"/>
          </p:cNvSpPr>
          <p:nvPr>
            <p:ph type="sldNum" sz="quarter" idx="12"/>
          </p:nvPr>
        </p:nvSpPr>
        <p:spPr/>
        <p:txBody>
          <a:bodyPr/>
          <a:lstStyle/>
          <a:p>
            <a:fld id="{A07AED37-862A-4725-99F8-38D34F31EAF3}" type="slidenum">
              <a:rPr lang="en-US" smtClean="0"/>
              <a:t>14</a:t>
            </a:fld>
            <a:endParaRPr lang="en-US"/>
          </a:p>
        </p:txBody>
      </p:sp>
      <p:pic>
        <p:nvPicPr>
          <p:cNvPr id="6" name="Picture 5"/>
          <p:cNvPicPr>
            <a:picLocks noChangeAspect="1"/>
          </p:cNvPicPr>
          <p:nvPr/>
        </p:nvPicPr>
        <p:blipFill>
          <a:blip r:embed="rId2"/>
          <a:stretch>
            <a:fillRect/>
          </a:stretch>
        </p:blipFill>
        <p:spPr>
          <a:xfrm>
            <a:off x="8683383" y="1476375"/>
            <a:ext cx="2978633" cy="230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634046" y="4000500"/>
            <a:ext cx="3077308" cy="2462213"/>
          </a:xfrm>
          <a:prstGeom prst="rect">
            <a:avLst/>
          </a:prstGeom>
          <a:noFill/>
        </p:spPr>
        <p:txBody>
          <a:bodyPr wrap="square" rtlCol="0">
            <a:spAutoFit/>
          </a:bodyPr>
          <a:lstStyle/>
          <a:p>
            <a:r>
              <a:rPr lang="en-US" dirty="0">
                <a:latin typeface="Perpetua" panose="02020502060401020303" pitchFamily="18" charset="0"/>
              </a:rPr>
              <a:t>“The TTSAO Carrier Group is open to all carriers regardless of size or what you may haul and are invited to the first meeting. All you need to do is register and let us know that you will be</a:t>
            </a:r>
            <a:br>
              <a:rPr lang="en-US" dirty="0">
                <a:latin typeface="Perpetua" panose="02020502060401020303" pitchFamily="18" charset="0"/>
              </a:rPr>
            </a:br>
            <a:r>
              <a:rPr lang="en-US" dirty="0">
                <a:latin typeface="Perpetua" panose="02020502060401020303" pitchFamily="18" charset="0"/>
              </a:rPr>
              <a:t>attending.” </a:t>
            </a:r>
          </a:p>
          <a:p>
            <a:r>
              <a:rPr lang="en-US" sz="1400" dirty="0"/>
              <a:t>Geoff Topping</a:t>
            </a:r>
          </a:p>
          <a:p>
            <a:r>
              <a:rPr lang="en-US" sz="1400" i="1" dirty="0"/>
              <a:t>Senior Director, Human Resources</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053" y="276576"/>
            <a:ext cx="3436918" cy="983065"/>
          </a:xfrm>
          <a:prstGeom prst="rect">
            <a:avLst/>
          </a:prstGeom>
        </p:spPr>
      </p:pic>
    </p:spTree>
    <p:extLst>
      <p:ext uri="{BB962C8B-B14F-4D97-AF65-F5344CB8AC3E}">
        <p14:creationId xmlns:p14="http://schemas.microsoft.com/office/powerpoint/2010/main" val="174406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112" y="87924"/>
            <a:ext cx="7577941" cy="1388452"/>
          </a:xfrm>
        </p:spPr>
        <p:txBody>
          <a:bodyPr>
            <a:normAutofit fontScale="90000"/>
          </a:bodyPr>
          <a:lstStyle/>
          <a:p>
            <a:pPr algn="l"/>
            <a:r>
              <a:rPr lang="en-US" dirty="0">
                <a:solidFill>
                  <a:srgbClr val="C00000"/>
                </a:solidFill>
              </a:rPr>
              <a:t>Who is the TTSAO Carrier Group?</a:t>
            </a:r>
            <a:br>
              <a:rPr lang="en-US" dirty="0"/>
            </a:br>
            <a:r>
              <a:rPr lang="en-US" dirty="0"/>
              <a:t>	</a:t>
            </a:r>
          </a:p>
        </p:txBody>
      </p:sp>
      <p:sp>
        <p:nvSpPr>
          <p:cNvPr id="2" name="Content Placeholder 1"/>
          <p:cNvSpPr>
            <a:spLocks noGrp="1"/>
          </p:cNvSpPr>
          <p:nvPr>
            <p:ph idx="1"/>
          </p:nvPr>
        </p:nvSpPr>
        <p:spPr>
          <a:xfrm>
            <a:off x="276226" y="1476375"/>
            <a:ext cx="7170860" cy="4810125"/>
          </a:xfrm>
        </p:spPr>
        <p:txBody>
          <a:bodyPr>
            <a:normAutofit/>
          </a:bodyPr>
          <a:lstStyle/>
          <a:p>
            <a:r>
              <a:rPr lang="en-US" sz="2600" dirty="0"/>
              <a:t>The TTSAO Carrier Group works with the TTSAO Board of Directors and its membered schools to increase awareness and education in reference to the educational needs of all carriers both for hire and private</a:t>
            </a:r>
          </a:p>
          <a:p>
            <a:pPr marL="0" indent="0">
              <a:buNone/>
            </a:pPr>
            <a:endParaRPr lang="en-US" sz="2600" dirty="0"/>
          </a:p>
          <a:p>
            <a:r>
              <a:rPr lang="en-US" sz="2600" dirty="0"/>
              <a:t>The carriers are the end users. The New Carrier Group ensures that carriers have the opportunity to be fully represented with in the TTSAO</a:t>
            </a:r>
          </a:p>
        </p:txBody>
      </p:sp>
      <p:sp>
        <p:nvSpPr>
          <p:cNvPr id="4" name="Slide Number Placeholder 3"/>
          <p:cNvSpPr>
            <a:spLocks noGrp="1"/>
          </p:cNvSpPr>
          <p:nvPr>
            <p:ph type="sldNum" sz="quarter" idx="12"/>
          </p:nvPr>
        </p:nvSpPr>
        <p:spPr/>
        <p:txBody>
          <a:bodyPr/>
          <a:lstStyle/>
          <a:p>
            <a:fld id="{A07AED37-862A-4725-99F8-38D34F31EAF3}" type="slidenum">
              <a:rPr lang="en-US" smtClean="0"/>
              <a:t>15</a:t>
            </a:fld>
            <a:endParaRPr lang="en-US"/>
          </a:p>
        </p:txBody>
      </p:sp>
      <p:sp>
        <p:nvSpPr>
          <p:cNvPr id="7" name="TextBox 6"/>
          <p:cNvSpPr txBox="1"/>
          <p:nvPr/>
        </p:nvSpPr>
        <p:spPr>
          <a:xfrm>
            <a:off x="7939454" y="3965331"/>
            <a:ext cx="3844557" cy="2923877"/>
          </a:xfrm>
          <a:prstGeom prst="rect">
            <a:avLst/>
          </a:prstGeom>
          <a:noFill/>
          <a:ln>
            <a:noFill/>
          </a:ln>
        </p:spPr>
        <p:txBody>
          <a:bodyPr wrap="square" rtlCol="0">
            <a:spAutoFit/>
          </a:bodyPr>
          <a:lstStyle/>
          <a:p>
            <a:r>
              <a:rPr lang="en-US" dirty="0">
                <a:latin typeface="Perpetua" panose="02020502060401020303" pitchFamily="18" charset="0"/>
              </a:rPr>
              <a:t>“Linamar Transportation strives to remain at the forefront of industry developments in terms of safety for our employees and the motorists we share the roadways with every day. </a:t>
            </a:r>
          </a:p>
          <a:p>
            <a:r>
              <a:rPr lang="en-US" dirty="0">
                <a:latin typeface="Perpetua" panose="02020502060401020303" pitchFamily="18" charset="0"/>
              </a:rPr>
              <a:t>The TTSAO Carrier Group provides us the forum we need to actively engage in current and emerging programs such as MELT.”</a:t>
            </a:r>
          </a:p>
          <a:p>
            <a:r>
              <a:rPr lang="en-US" sz="1400" dirty="0"/>
              <a:t>Brenda Moeser</a:t>
            </a:r>
          </a:p>
          <a:p>
            <a:r>
              <a:rPr lang="en-US" sz="1200" i="1" dirty="0"/>
              <a:t>Compliance Coordinator, Linamar Transportation</a:t>
            </a:r>
          </a:p>
          <a:p>
            <a:endParaRPr lang="en-US" sz="1400" i="1" dirty="0"/>
          </a:p>
        </p:txBody>
      </p:sp>
      <p:pic>
        <p:nvPicPr>
          <p:cNvPr id="5" name="Picture 4"/>
          <p:cNvPicPr>
            <a:picLocks noChangeAspect="1"/>
          </p:cNvPicPr>
          <p:nvPr/>
        </p:nvPicPr>
        <p:blipFill>
          <a:blip r:embed="rId2"/>
          <a:stretch>
            <a:fillRect/>
          </a:stretch>
        </p:blipFill>
        <p:spPr>
          <a:xfrm>
            <a:off x="7835683" y="87924"/>
            <a:ext cx="4216739" cy="102869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97" r="20019"/>
          <a:stretch/>
        </p:blipFill>
        <p:spPr>
          <a:xfrm>
            <a:off x="8059309" y="1280921"/>
            <a:ext cx="3604846" cy="2520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275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5232"/>
            <a:ext cx="8032506" cy="1321143"/>
          </a:xfrm>
        </p:spPr>
        <p:txBody>
          <a:bodyPr>
            <a:normAutofit fontScale="90000"/>
          </a:bodyPr>
          <a:lstStyle/>
          <a:p>
            <a:pPr algn="l"/>
            <a:r>
              <a:rPr lang="en-US" dirty="0">
                <a:solidFill>
                  <a:srgbClr val="C00000"/>
                </a:solidFill>
              </a:rPr>
              <a:t>Who are the TTSAO Associate Members?</a:t>
            </a:r>
            <a:br>
              <a:rPr lang="en-US" dirty="0"/>
            </a:br>
            <a:r>
              <a:rPr lang="en-US" dirty="0"/>
              <a:t>	</a:t>
            </a:r>
          </a:p>
        </p:txBody>
      </p:sp>
      <p:sp>
        <p:nvSpPr>
          <p:cNvPr id="2" name="Content Placeholder 1"/>
          <p:cNvSpPr>
            <a:spLocks noGrp="1"/>
          </p:cNvSpPr>
          <p:nvPr>
            <p:ph idx="1"/>
          </p:nvPr>
        </p:nvSpPr>
        <p:spPr>
          <a:xfrm>
            <a:off x="276224" y="1835055"/>
            <a:ext cx="5975107" cy="3071053"/>
          </a:xfrm>
        </p:spPr>
        <p:txBody>
          <a:bodyPr>
            <a:normAutofit/>
          </a:bodyPr>
          <a:lstStyle/>
          <a:p>
            <a:r>
              <a:rPr lang="en-US" sz="2800" dirty="0"/>
              <a:t>Associate members are comprised of various industry suppliers including employers, associations, insurance and other stakeholders</a:t>
            </a:r>
          </a:p>
          <a:p>
            <a:endParaRPr lang="en-US" sz="2800" dirty="0"/>
          </a:p>
        </p:txBody>
      </p:sp>
      <p:sp>
        <p:nvSpPr>
          <p:cNvPr id="4" name="Slide Number Placeholder 3"/>
          <p:cNvSpPr>
            <a:spLocks noGrp="1"/>
          </p:cNvSpPr>
          <p:nvPr>
            <p:ph type="sldNum" sz="quarter" idx="12"/>
          </p:nvPr>
        </p:nvSpPr>
        <p:spPr/>
        <p:txBody>
          <a:bodyPr/>
          <a:lstStyle/>
          <a:p>
            <a:fld id="{A07AED37-862A-4725-99F8-38D34F31EAF3}" type="slidenum">
              <a:rPr lang="en-US" smtClean="0"/>
              <a:t>16</a:t>
            </a:fld>
            <a:endParaRPr lang="en-US"/>
          </a:p>
        </p:txBody>
      </p:sp>
      <p:pic>
        <p:nvPicPr>
          <p:cNvPr id="7" name="Picture 6"/>
          <p:cNvPicPr>
            <a:picLocks noChangeAspect="1"/>
          </p:cNvPicPr>
          <p:nvPr/>
        </p:nvPicPr>
        <p:blipFill>
          <a:blip r:embed="rId2"/>
          <a:stretch>
            <a:fillRect/>
          </a:stretch>
        </p:blipFill>
        <p:spPr>
          <a:xfrm>
            <a:off x="7895491" y="155232"/>
            <a:ext cx="2681655" cy="1617785"/>
          </a:xfrm>
          <a:prstGeom prst="rect">
            <a:avLst/>
          </a:prstGeom>
        </p:spPr>
      </p:pic>
      <p:sp>
        <p:nvSpPr>
          <p:cNvPr id="6" name="Rectangle 5"/>
          <p:cNvSpPr/>
          <p:nvPr/>
        </p:nvSpPr>
        <p:spPr>
          <a:xfrm>
            <a:off x="7233140" y="4118789"/>
            <a:ext cx="4469423" cy="2739211"/>
          </a:xfrm>
          <a:prstGeom prst="rect">
            <a:avLst/>
          </a:prstGeom>
        </p:spPr>
        <p:txBody>
          <a:bodyPr wrap="square">
            <a:spAutoFit/>
          </a:bodyPr>
          <a:lstStyle/>
          <a:p>
            <a:r>
              <a:rPr lang="en-US" sz="1600" dirty="0">
                <a:solidFill>
                  <a:srgbClr val="000000"/>
                </a:solidFill>
                <a:latin typeface="Perpetua" panose="02020502060401020303" pitchFamily="18" charset="0"/>
                <a:ea typeface="Times New Roman" panose="02020603050405020304" pitchFamily="18" charset="0"/>
              </a:rPr>
              <a:t>Northbridge Insurance was happy to be involved in the discussions and review of the new MELT Standard. Having the opportunity to work alongside industry representation, including our partners at the TTSAO, is a great start in helping the transportation industry produce higher quality drivers and make the roads safer for everyone involved. </a:t>
            </a:r>
            <a:endParaRPr lang="en-US" sz="1600" dirty="0">
              <a:latin typeface="Perpetua" panose="02020502060401020303" pitchFamily="18" charset="0"/>
              <a:ea typeface="Calibri" panose="020F0502020204030204" pitchFamily="34" charset="0"/>
            </a:endParaRPr>
          </a:p>
          <a:p>
            <a:r>
              <a:rPr lang="en-US" dirty="0">
                <a:solidFill>
                  <a:srgbClr val="000000"/>
                </a:solidFill>
                <a:latin typeface="Calibri" panose="020F0502020204030204" pitchFamily="34"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r>
              <a:rPr lang="en-US" sz="1400" dirty="0">
                <a:solidFill>
                  <a:srgbClr val="000000"/>
                </a:solidFill>
                <a:latin typeface="Calibri" panose="020F0502020204030204" pitchFamily="34" charset="0"/>
                <a:ea typeface="Times New Roman" panose="02020603050405020304" pitchFamily="18" charset="0"/>
              </a:rPr>
              <a:t>Charlie Charalambous </a:t>
            </a:r>
            <a:endParaRPr lang="en-US" sz="1400" dirty="0">
              <a:latin typeface="Times New Roman" panose="02020603050405020304" pitchFamily="18" charset="0"/>
              <a:ea typeface="Calibri" panose="020F0502020204030204" pitchFamily="34" charset="0"/>
            </a:endParaRPr>
          </a:p>
          <a:p>
            <a:r>
              <a:rPr lang="en-US" sz="1400" dirty="0">
                <a:solidFill>
                  <a:srgbClr val="000000"/>
                </a:solidFill>
                <a:latin typeface="Calibri" panose="020F0502020204030204" pitchFamily="34" charset="0"/>
                <a:ea typeface="Times New Roman" panose="02020603050405020304" pitchFamily="18" charset="0"/>
              </a:rPr>
              <a:t>Northbridge Insurance, Risk Services Training Team Leader </a:t>
            </a:r>
            <a:endParaRPr lang="en-US" sz="1400" dirty="0">
              <a:latin typeface="Times New Roman" panose="02020603050405020304" pitchFamily="18" charset="0"/>
              <a:ea typeface="Calibri" panose="020F0502020204030204" pitchFamily="34" charset="0"/>
            </a:endParaRPr>
          </a:p>
          <a:p>
            <a:r>
              <a:rPr lang="en-US" sz="1400" dirty="0">
                <a:solidFill>
                  <a:srgbClr val="000000"/>
                </a:solidFill>
                <a:latin typeface="Calibri" panose="020F0502020204030204" pitchFamily="34" charset="0"/>
                <a:ea typeface="Times New Roman" panose="02020603050405020304" pitchFamily="18" charset="0"/>
              </a:rPr>
              <a:t>TTSAO Director of Communications and Public Relations </a:t>
            </a:r>
            <a:endParaRPr lang="en-US" sz="1400" dirty="0">
              <a:effectLst/>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5671" t="12818" r="18645" b="5102"/>
          <a:stretch/>
        </p:blipFill>
        <p:spPr>
          <a:xfrm>
            <a:off x="7974623" y="1763880"/>
            <a:ext cx="2804746" cy="233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848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7AED37-862A-4725-99F8-38D34F31EAF3}" type="slidenum">
              <a:rPr lang="en-US" smtClean="0"/>
              <a:t>17</a:t>
            </a:fld>
            <a:endParaRPr lang="en-US"/>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5529" y="0"/>
            <a:ext cx="5319394" cy="6858000"/>
          </a:xfrm>
        </p:spPr>
      </p:pic>
      <p:sp>
        <p:nvSpPr>
          <p:cNvPr id="9" name="Title 8"/>
          <p:cNvSpPr>
            <a:spLocks noGrp="1"/>
          </p:cNvSpPr>
          <p:nvPr>
            <p:ph type="title"/>
          </p:nvPr>
        </p:nvSpPr>
        <p:spPr>
          <a:xfrm>
            <a:off x="281354" y="559677"/>
            <a:ext cx="3455377" cy="5287207"/>
          </a:xfrm>
        </p:spPr>
        <p:txBody>
          <a:bodyPr>
            <a:normAutofit/>
          </a:bodyPr>
          <a:lstStyle/>
          <a:p>
            <a:pPr algn="l"/>
            <a:r>
              <a:rPr lang="en-US" sz="4000" dirty="0"/>
              <a:t>Mark your calendars because You won’t want to miss this!</a:t>
            </a:r>
          </a:p>
        </p:txBody>
      </p:sp>
    </p:spTree>
    <p:extLst>
      <p:ext uri="{BB962C8B-B14F-4D97-AF65-F5344CB8AC3E}">
        <p14:creationId xmlns:p14="http://schemas.microsoft.com/office/powerpoint/2010/main" val="418478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84011" y="5607592"/>
            <a:ext cx="407988" cy="365125"/>
          </a:xfrm>
        </p:spPr>
        <p:txBody>
          <a:bodyPr/>
          <a:lstStyle/>
          <a:p>
            <a:fld id="{A07AED37-862A-4725-99F8-38D34F31EAF3}" type="slidenum">
              <a:rPr lang="en-US" smtClean="0"/>
              <a:t>18</a:t>
            </a:fld>
            <a:endParaRPr lang="en-US"/>
          </a:p>
        </p:txBody>
      </p:sp>
      <p:sp>
        <p:nvSpPr>
          <p:cNvPr id="9" name="Title 8"/>
          <p:cNvSpPr>
            <a:spLocks noGrp="1"/>
          </p:cNvSpPr>
          <p:nvPr>
            <p:ph type="title"/>
          </p:nvPr>
        </p:nvSpPr>
        <p:spPr>
          <a:xfrm>
            <a:off x="281354" y="559677"/>
            <a:ext cx="4739054" cy="5287207"/>
          </a:xfrm>
        </p:spPr>
        <p:txBody>
          <a:bodyPr>
            <a:normAutofit/>
          </a:bodyPr>
          <a:lstStyle/>
          <a:p>
            <a:pPr algn="l"/>
            <a:r>
              <a:rPr lang="en-US" sz="4000" dirty="0"/>
              <a:t>For more information about the TTSAO and learn how to become a member contact…</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4316" y="568325"/>
            <a:ext cx="5802967" cy="5656263"/>
          </a:xfrm>
          <a:prstGeom prst="rect">
            <a:avLst/>
          </a:prstGeom>
          <a:solidFill>
            <a:srgbClr val="000000">
              <a:shade val="95000"/>
            </a:srgbClr>
          </a:solidFill>
          <a:ln w="444500" cap="sq">
            <a:solidFill>
              <a:schemeClr val="bg2">
                <a:lumMod val="75000"/>
              </a:schemeClr>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99286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280" y="484632"/>
            <a:ext cx="6743844" cy="1609344"/>
          </a:xfrm>
        </p:spPr>
        <p:txBody>
          <a:bodyPr>
            <a:normAutofit/>
          </a:bodyPr>
          <a:lstStyle/>
          <a:p>
            <a:r>
              <a:rPr lang="en-US" dirty="0">
                <a:solidFill>
                  <a:srgbClr val="C00000"/>
                </a:solidFill>
              </a:rPr>
              <a:t>Today’s Agenda </a:t>
            </a:r>
            <a:r>
              <a:rPr lang="en-US" sz="4800" dirty="0">
                <a:solidFill>
                  <a:schemeClr val="tx1"/>
                </a:solidFill>
              </a:rPr>
              <a:t>	</a:t>
            </a:r>
          </a:p>
        </p:txBody>
      </p:sp>
      <p:sp>
        <p:nvSpPr>
          <p:cNvPr id="2" name="Content Placeholder 1"/>
          <p:cNvSpPr>
            <a:spLocks noGrp="1"/>
          </p:cNvSpPr>
          <p:nvPr>
            <p:ph idx="1"/>
          </p:nvPr>
        </p:nvSpPr>
        <p:spPr>
          <a:xfrm>
            <a:off x="382279" y="2121408"/>
            <a:ext cx="6743845" cy="4050792"/>
          </a:xfrm>
        </p:spPr>
        <p:txBody>
          <a:bodyPr>
            <a:normAutofit/>
          </a:bodyPr>
          <a:lstStyle/>
          <a:p>
            <a:r>
              <a:rPr lang="en-US" sz="3600" dirty="0"/>
              <a:t>How Melt got it’s start</a:t>
            </a:r>
          </a:p>
          <a:p>
            <a:r>
              <a:rPr lang="en-US" sz="3600" dirty="0"/>
              <a:t>Where we were</a:t>
            </a:r>
          </a:p>
          <a:p>
            <a:r>
              <a:rPr lang="en-US" sz="3600" dirty="0"/>
              <a:t>Where are we now</a:t>
            </a:r>
          </a:p>
          <a:p>
            <a:r>
              <a:rPr lang="en-US" sz="3600" dirty="0"/>
              <a:t>How will it affect our industry</a:t>
            </a:r>
          </a:p>
          <a:p>
            <a:r>
              <a:rPr lang="en-US" sz="3600" dirty="0"/>
              <a:t>TTSAO Involvement</a:t>
            </a:r>
          </a:p>
          <a:p>
            <a:endParaRPr lang="en-US" sz="1800" dirty="0"/>
          </a:p>
        </p:txBody>
      </p:sp>
      <p:sp>
        <p:nvSpPr>
          <p:cNvPr id="4" name="Slide Number Placeholder 3"/>
          <p:cNvSpPr>
            <a:spLocks noGrp="1"/>
          </p:cNvSpPr>
          <p:nvPr>
            <p:ph type="sldNum" sz="quarter" idx="12"/>
          </p:nvPr>
        </p:nvSpPr>
        <p:spPr/>
        <p:txBody>
          <a:bodyPr>
            <a:normAutofit/>
          </a:bodyPr>
          <a:lstStyle/>
          <a:p>
            <a:fld id="{A07AED37-862A-4725-99F8-38D34F31EAF3}" type="slidenum">
              <a:rPr lang="en-US" smtClean="0"/>
              <a:t>2</a:t>
            </a:fld>
            <a:endParaRPr lang="en-US"/>
          </a:p>
        </p:txBody>
      </p:sp>
      <p:pic>
        <p:nvPicPr>
          <p:cNvPr id="6" name="Picture 5"/>
          <p:cNvPicPr>
            <a:picLocks noChangeAspect="1"/>
          </p:cNvPicPr>
          <p:nvPr/>
        </p:nvPicPr>
        <p:blipFill>
          <a:blip r:embed="rId2"/>
          <a:stretch>
            <a:fillRect/>
          </a:stretch>
        </p:blipFill>
        <p:spPr>
          <a:xfrm>
            <a:off x="9160408" y="65207"/>
            <a:ext cx="2946599" cy="2343885"/>
          </a:xfrm>
          <a:prstGeom prst="rect">
            <a:avLst/>
          </a:prstGeom>
        </p:spPr>
      </p:pic>
    </p:spTree>
    <p:extLst>
      <p:ext uri="{BB962C8B-B14F-4D97-AF65-F5344CB8AC3E}">
        <p14:creationId xmlns:p14="http://schemas.microsoft.com/office/powerpoint/2010/main" val="138510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280" y="484632"/>
            <a:ext cx="6743844" cy="1609344"/>
          </a:xfrm>
        </p:spPr>
        <p:txBody>
          <a:bodyPr>
            <a:normAutofit/>
          </a:bodyPr>
          <a:lstStyle/>
          <a:p>
            <a:pPr algn="l"/>
            <a:r>
              <a:rPr lang="en-US" dirty="0">
                <a:solidFill>
                  <a:srgbClr val="C00000"/>
                </a:solidFill>
              </a:rPr>
              <a:t>How it all began…</a:t>
            </a:r>
            <a:r>
              <a:rPr lang="en-US" sz="4800" dirty="0">
                <a:solidFill>
                  <a:schemeClr val="accent3">
                    <a:lumMod val="75000"/>
                  </a:schemeClr>
                </a:solidFill>
              </a:rPr>
              <a:t>	</a:t>
            </a:r>
          </a:p>
        </p:txBody>
      </p:sp>
      <p:sp>
        <p:nvSpPr>
          <p:cNvPr id="2" name="Content Placeholder 1"/>
          <p:cNvSpPr>
            <a:spLocks noGrp="1"/>
          </p:cNvSpPr>
          <p:nvPr>
            <p:ph idx="1"/>
          </p:nvPr>
        </p:nvSpPr>
        <p:spPr>
          <a:xfrm>
            <a:off x="382279" y="2121408"/>
            <a:ext cx="6743845" cy="4050792"/>
          </a:xfrm>
        </p:spPr>
        <p:txBody>
          <a:bodyPr>
            <a:normAutofit/>
          </a:bodyPr>
          <a:lstStyle/>
          <a:p>
            <a:r>
              <a:rPr lang="en-US" sz="2800" dirty="0"/>
              <a:t>Toronto Star Exclusive Report</a:t>
            </a:r>
          </a:p>
          <a:p>
            <a:r>
              <a:rPr lang="en-US" sz="2800" dirty="0"/>
              <a:t>First contacted Mike McCarron, </a:t>
            </a:r>
            <a:r>
              <a:rPr lang="en-US" sz="2800" i="1" dirty="0"/>
              <a:t>President &amp; Founder of Left Lane Associates</a:t>
            </a:r>
          </a:p>
          <a:p>
            <a:r>
              <a:rPr lang="en-US" sz="2800" dirty="0"/>
              <a:t>Interviewed KRTS because we were leaders in the training industry and a member of TTSAO</a:t>
            </a:r>
          </a:p>
          <a:p>
            <a:r>
              <a:rPr lang="en-US" sz="2800" dirty="0"/>
              <a:t>Front page news with coverage by CTV</a:t>
            </a:r>
          </a:p>
          <a:p>
            <a:endParaRPr lang="en-US" sz="1800" dirty="0"/>
          </a:p>
        </p:txBody>
      </p:sp>
      <p:sp>
        <p:nvSpPr>
          <p:cNvPr id="4" name="Slide Number Placeholder 3"/>
          <p:cNvSpPr>
            <a:spLocks noGrp="1"/>
          </p:cNvSpPr>
          <p:nvPr>
            <p:ph type="sldNum" sz="quarter" idx="12"/>
          </p:nvPr>
        </p:nvSpPr>
        <p:spPr/>
        <p:txBody>
          <a:bodyPr>
            <a:normAutofit/>
          </a:bodyPr>
          <a:lstStyle/>
          <a:p>
            <a:fld id="{A07AED37-862A-4725-99F8-38D34F31EAF3}" type="slidenum">
              <a:rPr lang="en-US" smtClean="0"/>
              <a:t>3</a:t>
            </a:fld>
            <a:endParaRPr lang="en-US"/>
          </a:p>
        </p:txBody>
      </p:sp>
      <p:sp>
        <p:nvSpPr>
          <p:cNvPr id="13" name="TextBox 12"/>
          <p:cNvSpPr txBox="1"/>
          <p:nvPr/>
        </p:nvSpPr>
        <p:spPr>
          <a:xfrm>
            <a:off x="7206465" y="3762375"/>
            <a:ext cx="4781540" cy="3170099"/>
          </a:xfrm>
          <a:prstGeom prst="rect">
            <a:avLst/>
          </a:prstGeom>
          <a:noFill/>
        </p:spPr>
        <p:txBody>
          <a:bodyPr wrap="square" rtlCol="0">
            <a:spAutoFit/>
          </a:bodyPr>
          <a:lstStyle/>
          <a:p>
            <a:r>
              <a:rPr lang="en-CA" dirty="0">
                <a:latin typeface="Perpetua" panose="02020502060401020303" pitchFamily="18" charset="0"/>
                <a:ea typeface="Times New Roman" panose="02020603050405020304" pitchFamily="18" charset="0"/>
              </a:rPr>
              <a:t>“There are these low-end, cut rate schools that are ripping off students and putting bad drivers on the road”</a:t>
            </a:r>
          </a:p>
          <a:p>
            <a:endParaRPr lang="en-CA" dirty="0">
              <a:latin typeface="Perpetua" panose="02020502060401020303" pitchFamily="18" charset="0"/>
              <a:ea typeface="Times New Roman" panose="02020603050405020304" pitchFamily="18" charset="0"/>
            </a:endParaRPr>
          </a:p>
          <a:p>
            <a:r>
              <a:rPr lang="en-CA" dirty="0">
                <a:latin typeface="Perpetua" panose="02020502060401020303" pitchFamily="18" charset="0"/>
                <a:ea typeface="Times New Roman" panose="02020603050405020304" pitchFamily="18" charset="0"/>
              </a:rPr>
              <a:t>“Tractor trailers, which are at least 40 times heavier than the average passenger car, some of these drivers are not being tested on a major highway which is a big part of their job, I was stunned”</a:t>
            </a:r>
          </a:p>
          <a:p>
            <a:endParaRPr lang="en-CA" sz="1400" dirty="0">
              <a:latin typeface="Rockwell" panose="02060603020205020403" pitchFamily="18" charset="0"/>
              <a:ea typeface="Times New Roman" panose="02020603050405020304" pitchFamily="18" charset="0"/>
            </a:endParaRPr>
          </a:p>
          <a:p>
            <a:r>
              <a:rPr lang="en-CA" sz="1400" dirty="0">
                <a:latin typeface="Perpetua" panose="02020502060401020303" pitchFamily="18" charset="0"/>
                <a:ea typeface="Times New Roman" panose="02020603050405020304" pitchFamily="18" charset="0"/>
              </a:rPr>
              <a:t>Mary Ormsby </a:t>
            </a:r>
          </a:p>
          <a:p>
            <a:r>
              <a:rPr lang="en-CA" sz="1400" i="1" dirty="0">
                <a:latin typeface="Perpetua" panose="02020502060401020303" pitchFamily="18" charset="0"/>
                <a:ea typeface="Times New Roman" panose="02020603050405020304" pitchFamily="18" charset="0"/>
              </a:rPr>
              <a:t>Feature writer for the Toronto Star</a:t>
            </a:r>
            <a:br>
              <a:rPr lang="en-CA" sz="1400" dirty="0">
                <a:latin typeface="Rockwell" panose="02060603020205020403" pitchFamily="18" charset="0"/>
                <a:ea typeface="Times New Roman" panose="02020603050405020304" pitchFamily="18" charset="0"/>
              </a:rPr>
            </a:br>
            <a:endParaRPr lang="en-US" sz="1400" dirty="0">
              <a:effectLst/>
              <a:latin typeface="Rockwell" panose="02060603020205020403" pitchFamily="18" charset="0"/>
              <a:ea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7763774" y="149066"/>
            <a:ext cx="4329740" cy="497920"/>
          </a:xfrm>
          <a:prstGeom prst="rect">
            <a:avLst/>
          </a:prstGeom>
        </p:spPr>
      </p:pic>
      <p:pic>
        <p:nvPicPr>
          <p:cNvPr id="14" name="Picture 13"/>
          <p:cNvPicPr>
            <a:picLocks noChangeAspect="1"/>
          </p:cNvPicPr>
          <p:nvPr/>
        </p:nvPicPr>
        <p:blipFill>
          <a:blip r:embed="rId3"/>
          <a:stretch>
            <a:fillRect/>
          </a:stretch>
        </p:blipFill>
        <p:spPr>
          <a:xfrm>
            <a:off x="8180805" y="1230689"/>
            <a:ext cx="3510479" cy="2198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167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322" y="0"/>
            <a:ext cx="12358321" cy="1609344"/>
          </a:xfrm>
        </p:spPr>
        <p:txBody>
          <a:bodyPr>
            <a:normAutofit fontScale="90000"/>
          </a:bodyPr>
          <a:lstStyle/>
          <a:p>
            <a:r>
              <a:rPr lang="en-US" sz="4700" b="1" dirty="0">
                <a:solidFill>
                  <a:prstClr val="black"/>
                </a:solidFill>
              </a:rPr>
              <a:t>Big-truck ‘licensing mills’ put public at risk</a:t>
            </a:r>
            <a:br>
              <a:rPr lang="en-US" sz="4800" b="1" dirty="0"/>
            </a:br>
            <a:r>
              <a:rPr lang="en-US" sz="1200" dirty="0"/>
              <a:t>By </a:t>
            </a:r>
            <a:r>
              <a:rPr lang="en-US" sz="1200" b="1" dirty="0">
                <a:solidFill>
                  <a:srgbClr val="002060"/>
                </a:solidFill>
                <a:hlinkClick r:id="rId2"/>
              </a:rPr>
              <a:t>KENYON WALLACE</a:t>
            </a:r>
            <a:r>
              <a:rPr lang="en-US" sz="1200" b="1" dirty="0">
                <a:solidFill>
                  <a:srgbClr val="002060"/>
                </a:solidFill>
              </a:rPr>
              <a:t> </a:t>
            </a:r>
            <a:r>
              <a:rPr lang="en-US" sz="1200" dirty="0">
                <a:solidFill>
                  <a:prstClr val="black"/>
                </a:solidFill>
              </a:rPr>
              <a:t>News reporter</a:t>
            </a:r>
            <a:br>
              <a:rPr lang="en-US" sz="1200" dirty="0"/>
            </a:br>
            <a:r>
              <a:rPr lang="en-US" sz="1200" b="1" dirty="0">
                <a:solidFill>
                  <a:srgbClr val="0070C0"/>
                </a:solidFill>
                <a:hlinkClick r:id="rId3"/>
              </a:rPr>
              <a:t>MARY ORMSBY</a:t>
            </a:r>
            <a:r>
              <a:rPr lang="en-US" sz="1200" b="1" dirty="0">
                <a:solidFill>
                  <a:srgbClr val="0070C0"/>
                </a:solidFill>
              </a:rPr>
              <a:t> </a:t>
            </a:r>
            <a:r>
              <a:rPr lang="en-US" sz="1200" dirty="0">
                <a:solidFill>
                  <a:prstClr val="black"/>
                </a:solidFill>
              </a:rPr>
              <a:t>Feature reporter</a:t>
            </a:r>
            <a:br>
              <a:rPr lang="en-US" sz="1200" dirty="0"/>
            </a:br>
            <a:r>
              <a:rPr lang="en-US" sz="1200" dirty="0">
                <a:solidFill>
                  <a:prstClr val="black"/>
                </a:solidFill>
              </a:rPr>
              <a:t>Tues., Oct. 14, 2014</a:t>
            </a:r>
            <a:br>
              <a:rPr lang="en-US" dirty="0"/>
            </a:br>
            <a:r>
              <a:rPr lang="en-US" dirty="0"/>
              <a:t>	</a:t>
            </a:r>
          </a:p>
        </p:txBody>
      </p:sp>
      <p:sp>
        <p:nvSpPr>
          <p:cNvPr id="2" name="Content Placeholder 1"/>
          <p:cNvSpPr>
            <a:spLocks noGrp="1"/>
          </p:cNvSpPr>
          <p:nvPr>
            <p:ph idx="1"/>
          </p:nvPr>
        </p:nvSpPr>
        <p:spPr>
          <a:xfrm>
            <a:off x="190617" y="1182985"/>
            <a:ext cx="11441605" cy="4954046"/>
          </a:xfrm>
        </p:spPr>
        <p:txBody>
          <a:bodyPr>
            <a:normAutofit/>
          </a:bodyPr>
          <a:lstStyle/>
          <a:p>
            <a:r>
              <a:rPr lang="en-US" sz="2800" dirty="0"/>
              <a:t>The Star found two dozen unregulated schools in the GTA that offer to teach students just enough to earn their AZ licence — required to operate a tractor-trailer with air brakes — and to clear new drivers with scant hours behind the wheel to operate a vehicle about 40 times heavier than a car.</a:t>
            </a:r>
          </a:p>
          <a:p>
            <a:endParaRPr lang="en-US" sz="2800" dirty="0"/>
          </a:p>
          <a:p>
            <a:r>
              <a:rPr lang="en-US" sz="2800" dirty="0"/>
              <a:t>In fact, the Star discovered there is no requirement for any tractor-trailer driving instruction. Candidates are not asked where they were trained — or if they were trained — before booking a provincial DriveTest exam.</a:t>
            </a:r>
          </a:p>
          <a:p>
            <a:endParaRPr lang="en-US" sz="2400" dirty="0"/>
          </a:p>
          <a:p>
            <a:endParaRPr lang="en-US" dirty="0"/>
          </a:p>
        </p:txBody>
      </p:sp>
      <p:sp>
        <p:nvSpPr>
          <p:cNvPr id="4" name="Slide Number Placeholder 3"/>
          <p:cNvSpPr>
            <a:spLocks noGrp="1"/>
          </p:cNvSpPr>
          <p:nvPr>
            <p:ph type="sldNum" sz="quarter" idx="12"/>
          </p:nvPr>
        </p:nvSpPr>
        <p:spPr/>
        <p:txBody>
          <a:bodyPr/>
          <a:lstStyle/>
          <a:p>
            <a:fld id="{A07AED37-862A-4725-99F8-38D34F31EAF3}" type="slidenum">
              <a:rPr lang="en-US" smtClean="0"/>
              <a:t>4</a:t>
            </a:fld>
            <a:endParaRPr lang="en-US"/>
          </a:p>
        </p:txBody>
      </p:sp>
    </p:spTree>
    <p:extLst>
      <p:ext uri="{BB962C8B-B14F-4D97-AF65-F5344CB8AC3E}">
        <p14:creationId xmlns:p14="http://schemas.microsoft.com/office/powerpoint/2010/main" val="90855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322" y="0"/>
            <a:ext cx="12358321" cy="1609344"/>
          </a:xfrm>
        </p:spPr>
        <p:txBody>
          <a:bodyPr>
            <a:normAutofit fontScale="90000"/>
          </a:bodyPr>
          <a:lstStyle/>
          <a:p>
            <a:r>
              <a:rPr lang="en-US" sz="4700" b="1" dirty="0">
                <a:solidFill>
                  <a:prstClr val="black"/>
                </a:solidFill>
              </a:rPr>
              <a:t>Big-truck ‘licensing mills’ put public at risk</a:t>
            </a:r>
            <a:br>
              <a:rPr lang="en-US" sz="4800" b="1" dirty="0"/>
            </a:br>
            <a:r>
              <a:rPr lang="en-US" sz="1200" dirty="0"/>
              <a:t>By </a:t>
            </a:r>
            <a:r>
              <a:rPr lang="en-US" sz="1200" b="1" dirty="0">
                <a:solidFill>
                  <a:srgbClr val="002060"/>
                </a:solidFill>
                <a:hlinkClick r:id="rId2"/>
              </a:rPr>
              <a:t>KENYON WALLACE</a:t>
            </a:r>
            <a:r>
              <a:rPr lang="en-US" sz="1200" b="1" dirty="0">
                <a:solidFill>
                  <a:srgbClr val="002060"/>
                </a:solidFill>
              </a:rPr>
              <a:t> </a:t>
            </a:r>
            <a:r>
              <a:rPr lang="en-US" sz="1200" dirty="0">
                <a:solidFill>
                  <a:prstClr val="black"/>
                </a:solidFill>
              </a:rPr>
              <a:t>News reporter</a:t>
            </a:r>
            <a:br>
              <a:rPr lang="en-US" sz="1200" dirty="0"/>
            </a:br>
            <a:r>
              <a:rPr lang="en-US" sz="1200" b="1" dirty="0">
                <a:solidFill>
                  <a:srgbClr val="0070C0"/>
                </a:solidFill>
                <a:hlinkClick r:id="rId3"/>
              </a:rPr>
              <a:t>MARY ORMSBY</a:t>
            </a:r>
            <a:r>
              <a:rPr lang="en-US" sz="1200" b="1" dirty="0">
                <a:solidFill>
                  <a:srgbClr val="0070C0"/>
                </a:solidFill>
              </a:rPr>
              <a:t> </a:t>
            </a:r>
            <a:r>
              <a:rPr lang="en-US" sz="1200" dirty="0">
                <a:solidFill>
                  <a:prstClr val="black"/>
                </a:solidFill>
              </a:rPr>
              <a:t>Feature reporter</a:t>
            </a:r>
            <a:br>
              <a:rPr lang="en-US" sz="1200" dirty="0"/>
            </a:br>
            <a:r>
              <a:rPr lang="en-US" sz="1200" dirty="0">
                <a:solidFill>
                  <a:prstClr val="black"/>
                </a:solidFill>
              </a:rPr>
              <a:t>Tues., Oct. 14, 2014</a:t>
            </a:r>
            <a:br>
              <a:rPr lang="en-US" dirty="0"/>
            </a:br>
            <a:r>
              <a:rPr lang="en-US" dirty="0"/>
              <a:t>	</a:t>
            </a:r>
          </a:p>
        </p:txBody>
      </p:sp>
      <p:sp>
        <p:nvSpPr>
          <p:cNvPr id="2" name="Content Placeholder 1"/>
          <p:cNvSpPr>
            <a:spLocks noGrp="1"/>
          </p:cNvSpPr>
          <p:nvPr>
            <p:ph idx="1"/>
          </p:nvPr>
        </p:nvSpPr>
        <p:spPr>
          <a:xfrm>
            <a:off x="190617" y="1182985"/>
            <a:ext cx="11441605" cy="4954046"/>
          </a:xfrm>
        </p:spPr>
        <p:txBody>
          <a:bodyPr>
            <a:normAutofit/>
          </a:bodyPr>
          <a:lstStyle/>
          <a:p>
            <a:r>
              <a:rPr lang="en-US" sz="2800" dirty="0"/>
              <a:t>Insurance studies show Canada requires an additional 375,000 new drivers over the next decade as the current generation — the average trucker age is 57 — begins to retire. The “fly-by-night” schools are not producing drivers who qualify for insurance from reputable companies, and therefore their graduates cannot get jobs.</a:t>
            </a:r>
          </a:p>
          <a:p>
            <a:endParaRPr lang="en-US" sz="2800" dirty="0"/>
          </a:p>
          <a:p>
            <a:r>
              <a:rPr lang="en-US" sz="2400" dirty="0">
                <a:hlinkClick r:id="rId4"/>
              </a:rPr>
              <a:t>https://www.thestar.com/news/gta/2014/10/14/bigtruck_licensing_mills_put_public_at_risk.html</a:t>
            </a:r>
            <a:endParaRPr lang="en-US" sz="2400" dirty="0"/>
          </a:p>
          <a:p>
            <a:endParaRPr lang="en-US" sz="2400" dirty="0"/>
          </a:p>
          <a:p>
            <a:endParaRPr lang="en-US" dirty="0"/>
          </a:p>
        </p:txBody>
      </p:sp>
      <p:sp>
        <p:nvSpPr>
          <p:cNvPr id="4" name="Slide Number Placeholder 3"/>
          <p:cNvSpPr>
            <a:spLocks noGrp="1"/>
          </p:cNvSpPr>
          <p:nvPr>
            <p:ph type="sldNum" sz="quarter" idx="12"/>
          </p:nvPr>
        </p:nvSpPr>
        <p:spPr/>
        <p:txBody>
          <a:bodyPr/>
          <a:lstStyle/>
          <a:p>
            <a:fld id="{A07AED37-862A-4725-99F8-38D34F31EAF3}" type="slidenum">
              <a:rPr lang="en-US" smtClean="0"/>
              <a:t>5</a:t>
            </a:fld>
            <a:endParaRPr lang="en-US"/>
          </a:p>
        </p:txBody>
      </p:sp>
    </p:spTree>
    <p:extLst>
      <p:ext uri="{BB962C8B-B14F-4D97-AF65-F5344CB8AC3E}">
        <p14:creationId xmlns:p14="http://schemas.microsoft.com/office/powerpoint/2010/main" val="380070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280" y="484632"/>
            <a:ext cx="6743844" cy="1609344"/>
          </a:xfrm>
        </p:spPr>
        <p:txBody>
          <a:bodyPr>
            <a:normAutofit/>
          </a:bodyPr>
          <a:lstStyle/>
          <a:p>
            <a:pPr algn="l"/>
            <a:r>
              <a:rPr lang="en-US" dirty="0">
                <a:solidFill>
                  <a:srgbClr val="C00000"/>
                </a:solidFill>
              </a:rPr>
              <a:t>Where we were…</a:t>
            </a:r>
            <a:r>
              <a:rPr lang="en-US" sz="4800" dirty="0">
                <a:solidFill>
                  <a:schemeClr val="accent3">
                    <a:lumMod val="75000"/>
                  </a:schemeClr>
                </a:solidFill>
              </a:rPr>
              <a:t>	</a:t>
            </a:r>
          </a:p>
        </p:txBody>
      </p:sp>
      <p:sp>
        <p:nvSpPr>
          <p:cNvPr id="2" name="Content Placeholder 1"/>
          <p:cNvSpPr>
            <a:spLocks noGrp="1"/>
          </p:cNvSpPr>
          <p:nvPr>
            <p:ph idx="1"/>
          </p:nvPr>
        </p:nvSpPr>
        <p:spPr>
          <a:xfrm>
            <a:off x="315604" y="1434839"/>
            <a:ext cx="6743845" cy="4661161"/>
          </a:xfrm>
        </p:spPr>
        <p:txBody>
          <a:bodyPr>
            <a:normAutofit/>
          </a:bodyPr>
          <a:lstStyle/>
          <a:p>
            <a:r>
              <a:rPr lang="en-US" sz="2800" dirty="0"/>
              <a:t>TTSAO held first round table with Minister Del Duca</a:t>
            </a:r>
          </a:p>
          <a:p>
            <a:endParaRPr lang="en-US" sz="2800" dirty="0"/>
          </a:p>
          <a:p>
            <a:pPr lvl="0"/>
            <a:r>
              <a:rPr lang="en-US" sz="2800" dirty="0">
                <a:solidFill>
                  <a:prstClr val="black"/>
                </a:solidFill>
              </a:rPr>
              <a:t>Minister Steven Del Duca made the first announcement in the Fall of 2014</a:t>
            </a:r>
          </a:p>
          <a:p>
            <a:pPr lvl="0"/>
            <a:endParaRPr lang="en-US" sz="2800" dirty="0">
              <a:solidFill>
                <a:prstClr val="black"/>
              </a:solidFill>
            </a:endParaRPr>
          </a:p>
          <a:p>
            <a:pPr lvl="0"/>
            <a:r>
              <a:rPr lang="en-US" sz="2800" dirty="0">
                <a:solidFill>
                  <a:prstClr val="black"/>
                </a:solidFill>
              </a:rPr>
              <a:t>Consultations with industry members began in the Spring of 2015</a:t>
            </a:r>
          </a:p>
          <a:p>
            <a:endParaRPr lang="en-US" sz="1800" dirty="0"/>
          </a:p>
          <a:p>
            <a:endParaRPr lang="en-US" sz="1800" dirty="0"/>
          </a:p>
        </p:txBody>
      </p:sp>
      <p:sp>
        <p:nvSpPr>
          <p:cNvPr id="4" name="Slide Number Placeholder 3"/>
          <p:cNvSpPr>
            <a:spLocks noGrp="1"/>
          </p:cNvSpPr>
          <p:nvPr>
            <p:ph type="sldNum" sz="quarter" idx="12"/>
          </p:nvPr>
        </p:nvSpPr>
        <p:spPr/>
        <p:txBody>
          <a:bodyPr>
            <a:normAutofit/>
          </a:bodyPr>
          <a:lstStyle/>
          <a:p>
            <a:fld id="{A07AED37-862A-4725-99F8-38D34F31EAF3}" type="slidenum">
              <a:rPr lang="en-US" smtClean="0"/>
              <a:t>6</a:t>
            </a:fld>
            <a:endParaRPr lang="en-US"/>
          </a:p>
        </p:txBody>
      </p:sp>
      <p:pic>
        <p:nvPicPr>
          <p:cNvPr id="12" name="Picture 11"/>
          <p:cNvPicPr>
            <a:picLocks noChangeAspect="1"/>
          </p:cNvPicPr>
          <p:nvPr/>
        </p:nvPicPr>
        <p:blipFill>
          <a:blip r:embed="rId2"/>
          <a:stretch>
            <a:fillRect/>
          </a:stretch>
        </p:blipFill>
        <p:spPr>
          <a:xfrm>
            <a:off x="8191262" y="242732"/>
            <a:ext cx="3381375" cy="1352550"/>
          </a:xfrm>
          <a:prstGeom prst="rect">
            <a:avLst/>
          </a:prstGeom>
        </p:spPr>
      </p:pic>
      <p:sp>
        <p:nvSpPr>
          <p:cNvPr id="13" name="TextBox 12"/>
          <p:cNvSpPr txBox="1"/>
          <p:nvPr/>
        </p:nvSpPr>
        <p:spPr>
          <a:xfrm>
            <a:off x="8098218" y="4146804"/>
            <a:ext cx="3852990" cy="2677656"/>
          </a:xfrm>
          <a:prstGeom prst="rect">
            <a:avLst/>
          </a:prstGeom>
          <a:noFill/>
        </p:spPr>
        <p:txBody>
          <a:bodyPr wrap="square" rtlCol="0">
            <a:spAutoFit/>
          </a:bodyPr>
          <a:lstStyle/>
          <a:p>
            <a:r>
              <a:rPr lang="en-CA" sz="2000" dirty="0">
                <a:latin typeface="Perpetua" panose="02020502060401020303" pitchFamily="18" charset="0"/>
              </a:rPr>
              <a:t>" The safety of all users of Ontario's roads and highways is our top priority. The introduction of mandatory training in addition to knowledge and road tests is designed to ensure that commercial truck drivers are properly trained before they are tested." </a:t>
            </a:r>
            <a:br>
              <a:rPr lang="en-CA" sz="1400" dirty="0">
                <a:latin typeface="Perpetua" panose="02020502060401020303" pitchFamily="18" charset="0"/>
              </a:rPr>
            </a:br>
            <a:r>
              <a:rPr lang="en-CA" sz="1400" dirty="0">
                <a:latin typeface="Perpetua" panose="02020502060401020303" pitchFamily="18" charset="0"/>
              </a:rPr>
              <a:t>- Steven Del </a:t>
            </a:r>
            <a:r>
              <a:rPr lang="en-CA" sz="1400" dirty="0" err="1">
                <a:latin typeface="Perpetua" panose="02020502060401020303" pitchFamily="18" charset="0"/>
              </a:rPr>
              <a:t>Duca</a:t>
            </a:r>
            <a:br>
              <a:rPr lang="en-CA" sz="1400" dirty="0">
                <a:latin typeface="Perpetua" panose="02020502060401020303" pitchFamily="18" charset="0"/>
              </a:rPr>
            </a:br>
            <a:r>
              <a:rPr lang="en-CA" sz="1400" i="1" dirty="0">
                <a:latin typeface="Perpetua" panose="02020502060401020303" pitchFamily="18" charset="0"/>
              </a:rPr>
              <a:t>Minister of Transportation</a:t>
            </a:r>
            <a:endParaRPr lang="en-US" sz="1400" i="1" dirty="0">
              <a:latin typeface="Perpetua" panose="02020502060401020303" pitchFamily="18" charset="0"/>
            </a:endParaRPr>
          </a:p>
        </p:txBody>
      </p:sp>
      <p:pic>
        <p:nvPicPr>
          <p:cNvPr id="5" name="Picture 4"/>
          <p:cNvPicPr>
            <a:picLocks noChangeAspect="1"/>
          </p:cNvPicPr>
          <p:nvPr/>
        </p:nvPicPr>
        <p:blipFill>
          <a:blip r:embed="rId3"/>
          <a:stretch>
            <a:fillRect/>
          </a:stretch>
        </p:blipFill>
        <p:spPr>
          <a:xfrm>
            <a:off x="8354758" y="1906439"/>
            <a:ext cx="3217879" cy="1802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933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280" y="484632"/>
            <a:ext cx="6743844" cy="1609344"/>
          </a:xfrm>
        </p:spPr>
        <p:txBody>
          <a:bodyPr>
            <a:normAutofit/>
          </a:bodyPr>
          <a:lstStyle/>
          <a:p>
            <a:pPr algn="l"/>
            <a:r>
              <a:rPr lang="en-US" dirty="0">
                <a:solidFill>
                  <a:srgbClr val="C00000"/>
                </a:solidFill>
              </a:rPr>
              <a:t>Where we were…</a:t>
            </a:r>
            <a:r>
              <a:rPr lang="en-US" sz="4800" dirty="0">
                <a:solidFill>
                  <a:schemeClr val="accent3">
                    <a:lumMod val="75000"/>
                  </a:schemeClr>
                </a:solidFill>
              </a:rPr>
              <a:t>	</a:t>
            </a:r>
          </a:p>
        </p:txBody>
      </p:sp>
      <p:sp>
        <p:nvSpPr>
          <p:cNvPr id="2" name="Content Placeholder 1"/>
          <p:cNvSpPr>
            <a:spLocks noGrp="1"/>
          </p:cNvSpPr>
          <p:nvPr>
            <p:ph idx="1"/>
          </p:nvPr>
        </p:nvSpPr>
        <p:spPr>
          <a:xfrm>
            <a:off x="315604" y="1434839"/>
            <a:ext cx="9479027" cy="4661161"/>
          </a:xfrm>
        </p:spPr>
        <p:txBody>
          <a:bodyPr>
            <a:normAutofit/>
          </a:bodyPr>
          <a:lstStyle/>
          <a:p>
            <a:pPr lvl="0"/>
            <a:r>
              <a:rPr lang="en-US" sz="2800" dirty="0">
                <a:solidFill>
                  <a:prstClr val="black"/>
                </a:solidFill>
              </a:rPr>
              <a:t>Over 20 consultations meetings were held between Spring 2015 &amp; 2016</a:t>
            </a:r>
          </a:p>
          <a:p>
            <a:pPr lvl="0"/>
            <a:endParaRPr lang="en-US" sz="2800" dirty="0">
              <a:solidFill>
                <a:prstClr val="black"/>
              </a:solidFill>
            </a:endParaRPr>
          </a:p>
          <a:p>
            <a:pPr lvl="0"/>
            <a:r>
              <a:rPr lang="en-US" sz="2800" dirty="0">
                <a:solidFill>
                  <a:prstClr val="black"/>
                </a:solidFill>
              </a:rPr>
              <a:t>The consultations included a variety of people from all industry sectors including private carriers and “for-hire” carriers, schools, insurance etc.</a:t>
            </a:r>
          </a:p>
          <a:p>
            <a:pPr lvl="0"/>
            <a:endParaRPr lang="en-US" sz="2800" dirty="0">
              <a:solidFill>
                <a:prstClr val="black"/>
              </a:solidFill>
            </a:endParaRPr>
          </a:p>
          <a:p>
            <a:endParaRPr lang="en-US" sz="1800" dirty="0"/>
          </a:p>
          <a:p>
            <a:endParaRPr lang="en-US" sz="1800" dirty="0"/>
          </a:p>
        </p:txBody>
      </p:sp>
      <p:sp>
        <p:nvSpPr>
          <p:cNvPr id="4" name="Slide Number Placeholder 3"/>
          <p:cNvSpPr>
            <a:spLocks noGrp="1"/>
          </p:cNvSpPr>
          <p:nvPr>
            <p:ph type="sldNum" sz="quarter" idx="12"/>
          </p:nvPr>
        </p:nvSpPr>
        <p:spPr/>
        <p:txBody>
          <a:bodyPr>
            <a:normAutofit/>
          </a:bodyPr>
          <a:lstStyle/>
          <a:p>
            <a:fld id="{A07AED37-862A-4725-99F8-38D34F31EAF3}" type="slidenum">
              <a:rPr lang="en-US" smtClean="0"/>
              <a:t>7</a:t>
            </a:fld>
            <a:endParaRPr lang="en-US"/>
          </a:p>
        </p:txBody>
      </p:sp>
      <p:pic>
        <p:nvPicPr>
          <p:cNvPr id="7" name="Picture 6"/>
          <p:cNvPicPr>
            <a:picLocks noChangeAspect="1"/>
          </p:cNvPicPr>
          <p:nvPr/>
        </p:nvPicPr>
        <p:blipFill>
          <a:blip r:embed="rId2"/>
          <a:stretch>
            <a:fillRect/>
          </a:stretch>
        </p:blipFill>
        <p:spPr>
          <a:xfrm>
            <a:off x="9881416" y="0"/>
            <a:ext cx="2310584" cy="1835055"/>
          </a:xfrm>
          <a:prstGeom prst="rect">
            <a:avLst/>
          </a:prstGeom>
        </p:spPr>
      </p:pic>
    </p:spTree>
    <p:extLst>
      <p:ext uri="{BB962C8B-B14F-4D97-AF65-F5344CB8AC3E}">
        <p14:creationId xmlns:p14="http://schemas.microsoft.com/office/powerpoint/2010/main" val="11263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280" y="484632"/>
            <a:ext cx="6743844" cy="1609344"/>
          </a:xfrm>
        </p:spPr>
        <p:txBody>
          <a:bodyPr>
            <a:normAutofit/>
          </a:bodyPr>
          <a:lstStyle/>
          <a:p>
            <a:pPr algn="l"/>
            <a:r>
              <a:rPr lang="en-US" dirty="0">
                <a:solidFill>
                  <a:srgbClr val="C00000"/>
                </a:solidFill>
              </a:rPr>
              <a:t>Where we are now</a:t>
            </a:r>
          </a:p>
        </p:txBody>
      </p:sp>
      <p:sp>
        <p:nvSpPr>
          <p:cNvPr id="2" name="Content Placeholder 1"/>
          <p:cNvSpPr>
            <a:spLocks noGrp="1"/>
          </p:cNvSpPr>
          <p:nvPr>
            <p:ph idx="1"/>
          </p:nvPr>
        </p:nvSpPr>
        <p:spPr>
          <a:xfrm>
            <a:off x="382279" y="1617785"/>
            <a:ext cx="6743845" cy="4554415"/>
          </a:xfrm>
        </p:spPr>
        <p:txBody>
          <a:bodyPr>
            <a:normAutofit/>
          </a:bodyPr>
          <a:lstStyle/>
          <a:p>
            <a:r>
              <a:rPr lang="en-US" sz="2800" dirty="0">
                <a:solidFill>
                  <a:prstClr val="black"/>
                </a:solidFill>
              </a:rPr>
              <a:t>Press conference to announce MELT standard was held on June 28, 2016</a:t>
            </a:r>
          </a:p>
          <a:p>
            <a:endParaRPr lang="en-US" sz="2800" dirty="0">
              <a:solidFill>
                <a:prstClr val="black"/>
              </a:solidFill>
            </a:endParaRPr>
          </a:p>
          <a:p>
            <a:pPr lvl="0"/>
            <a:r>
              <a:rPr lang="en-US" sz="2800" dirty="0">
                <a:solidFill>
                  <a:prstClr val="black"/>
                </a:solidFill>
              </a:rPr>
              <a:t>As of July 1</a:t>
            </a:r>
            <a:r>
              <a:rPr lang="en-US" sz="2800" baseline="30000" dirty="0">
                <a:solidFill>
                  <a:prstClr val="black"/>
                </a:solidFill>
              </a:rPr>
              <a:t>st</a:t>
            </a:r>
            <a:r>
              <a:rPr lang="en-US" sz="2800" dirty="0">
                <a:solidFill>
                  <a:prstClr val="black"/>
                </a:solidFill>
              </a:rPr>
              <a:t> 2017, no one will be allowed to attempt their Class A Road Test until they have completed MELT training from an approved  &amp; Certified training facility</a:t>
            </a:r>
          </a:p>
          <a:p>
            <a:endParaRPr lang="en-US" sz="2800" dirty="0">
              <a:solidFill>
                <a:prstClr val="black"/>
              </a:solidFill>
            </a:endParaRPr>
          </a:p>
          <a:p>
            <a:pPr lvl="0">
              <a:buClr>
                <a:srgbClr val="D34817">
                  <a:lumMod val="75000"/>
                </a:srgbClr>
              </a:buClr>
            </a:pPr>
            <a:endParaRPr lang="en-US" dirty="0">
              <a:solidFill>
                <a:prstClr val="black"/>
              </a:solidFill>
            </a:endParaRPr>
          </a:p>
        </p:txBody>
      </p:sp>
      <p:sp>
        <p:nvSpPr>
          <p:cNvPr id="4" name="Slide Number Placeholder 3"/>
          <p:cNvSpPr>
            <a:spLocks noGrp="1"/>
          </p:cNvSpPr>
          <p:nvPr>
            <p:ph type="sldNum" sz="quarter" idx="12"/>
          </p:nvPr>
        </p:nvSpPr>
        <p:spPr/>
        <p:txBody>
          <a:bodyPr>
            <a:normAutofit/>
          </a:bodyPr>
          <a:lstStyle/>
          <a:p>
            <a:fld id="{A07AED37-862A-4725-99F8-38D34F31EAF3}" type="slidenum">
              <a:rPr lang="en-US" smtClean="0"/>
              <a:t>8</a:t>
            </a:fld>
            <a:endParaRPr lang="en-US"/>
          </a:p>
        </p:txBody>
      </p:sp>
      <p:pic>
        <p:nvPicPr>
          <p:cNvPr id="7" name="Picture 6"/>
          <p:cNvPicPr>
            <a:picLocks noChangeAspect="1"/>
          </p:cNvPicPr>
          <p:nvPr/>
        </p:nvPicPr>
        <p:blipFill>
          <a:blip r:embed="rId2"/>
          <a:stretch>
            <a:fillRect/>
          </a:stretch>
        </p:blipFill>
        <p:spPr>
          <a:xfrm>
            <a:off x="7680884" y="0"/>
            <a:ext cx="4444369" cy="1414395"/>
          </a:xfrm>
          <a:prstGeom prst="rect">
            <a:avLst/>
          </a:prstGeom>
        </p:spPr>
      </p:pic>
      <p:sp>
        <p:nvSpPr>
          <p:cNvPr id="9" name="Rectangle 8"/>
          <p:cNvSpPr/>
          <p:nvPr/>
        </p:nvSpPr>
        <p:spPr>
          <a:xfrm>
            <a:off x="7680884" y="4079630"/>
            <a:ext cx="4275992" cy="2677656"/>
          </a:xfrm>
          <a:prstGeom prst="rect">
            <a:avLst/>
          </a:prstGeom>
        </p:spPr>
        <p:txBody>
          <a:bodyPr wrap="square">
            <a:spAutoFit/>
          </a:bodyPr>
          <a:lstStyle/>
          <a:p>
            <a:r>
              <a:rPr lang="en-CA" sz="2000" dirty="0">
                <a:latin typeface="Perpetua" panose="02020502060401020303" pitchFamily="18" charset="0"/>
                <a:ea typeface="Times New Roman" panose="02020603050405020304" pitchFamily="18" charset="0"/>
              </a:rPr>
              <a:t>" Overall the mandatory entry-level training standard is a great win for the industry and will help to raise the profile of the job of the professional driver in our industry. The standard will also go a long way in removing the unqualified licensing mill training schools from our industry." </a:t>
            </a:r>
            <a:br>
              <a:rPr lang="en-CA" dirty="0">
                <a:latin typeface="Times New Roman" panose="02020603050405020304" pitchFamily="18" charset="0"/>
                <a:ea typeface="Times New Roman" panose="02020603050405020304" pitchFamily="18" charset="0"/>
              </a:rPr>
            </a:br>
            <a:r>
              <a:rPr lang="en-CA" sz="1400" dirty="0">
                <a:latin typeface="Calibri" panose="020F0502020204030204" pitchFamily="34" charset="0"/>
                <a:ea typeface="Times New Roman" panose="02020603050405020304" pitchFamily="18" charset="0"/>
              </a:rPr>
              <a:t>- Mike Millian</a:t>
            </a:r>
            <a:br>
              <a:rPr lang="en-CA" dirty="0">
                <a:latin typeface="Calibri" panose="020F0502020204030204" pitchFamily="34" charset="0"/>
                <a:ea typeface="Times New Roman" panose="02020603050405020304" pitchFamily="18" charset="0"/>
              </a:rPr>
            </a:br>
            <a:r>
              <a:rPr lang="en-CA" sz="1400" i="1" dirty="0">
                <a:latin typeface="Calibri" panose="020F0502020204030204" pitchFamily="34" charset="0"/>
                <a:ea typeface="Times New Roman" panose="02020603050405020304" pitchFamily="18" charset="0"/>
              </a:rPr>
              <a:t>President, Private Motor Truck Council of Canada</a:t>
            </a:r>
            <a:endParaRPr lang="en-US" sz="1400" i="1" dirty="0">
              <a:latin typeface="Calibri" panose="020F0502020204030204" pitchFamily="34" charset="0"/>
              <a:ea typeface="Times New Roman" panose="02020603050405020304" pitchFamily="18"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215" y="1314697"/>
            <a:ext cx="2467278" cy="2565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600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81415" y="0"/>
            <a:ext cx="2310584" cy="1835055"/>
          </a:xfrm>
          <a:prstGeom prst="rect">
            <a:avLst/>
          </a:prstGeom>
        </p:spPr>
      </p:pic>
      <p:sp>
        <p:nvSpPr>
          <p:cNvPr id="2" name="Title 1"/>
          <p:cNvSpPr>
            <a:spLocks noGrp="1"/>
          </p:cNvSpPr>
          <p:nvPr>
            <p:ph type="title"/>
          </p:nvPr>
        </p:nvSpPr>
        <p:spPr>
          <a:xfrm>
            <a:off x="355473" y="279451"/>
            <a:ext cx="9245727" cy="1438921"/>
          </a:xfrm>
        </p:spPr>
        <p:txBody>
          <a:bodyPr>
            <a:noAutofit/>
          </a:bodyPr>
          <a:lstStyle/>
          <a:p>
            <a:pPr algn="l"/>
            <a:r>
              <a:rPr lang="en-US" dirty="0">
                <a:solidFill>
                  <a:srgbClr val="C00000"/>
                </a:solidFill>
              </a:rPr>
              <a:t>What will be the new standard</a:t>
            </a:r>
          </a:p>
        </p:txBody>
      </p:sp>
      <p:sp>
        <p:nvSpPr>
          <p:cNvPr id="3" name="Content Placeholder 2"/>
          <p:cNvSpPr>
            <a:spLocks noGrp="1"/>
          </p:cNvSpPr>
          <p:nvPr>
            <p:ph idx="1"/>
          </p:nvPr>
        </p:nvSpPr>
        <p:spPr>
          <a:xfrm>
            <a:off x="355472" y="1274885"/>
            <a:ext cx="9368820" cy="4826978"/>
          </a:xfrm>
        </p:spPr>
        <p:txBody>
          <a:bodyPr>
            <a:normAutofit/>
          </a:bodyPr>
          <a:lstStyle/>
          <a:p>
            <a:r>
              <a:rPr lang="en-US" sz="2400" dirty="0"/>
              <a:t>MELT standard will require 103.5 hours – 36.5 in class, 17 pre-trip, 18 in truck(off road), 32 one on one in truck</a:t>
            </a:r>
          </a:p>
          <a:p>
            <a:endParaRPr lang="en-US" sz="2400" dirty="0"/>
          </a:p>
        </p:txBody>
      </p:sp>
      <p:sp>
        <p:nvSpPr>
          <p:cNvPr id="4" name="Slide Number Placeholder 3"/>
          <p:cNvSpPr>
            <a:spLocks noGrp="1"/>
          </p:cNvSpPr>
          <p:nvPr>
            <p:ph type="sldNum" sz="quarter" idx="12"/>
          </p:nvPr>
        </p:nvSpPr>
        <p:spPr/>
        <p:txBody>
          <a:bodyPr/>
          <a:lstStyle/>
          <a:p>
            <a:fld id="{A07AED37-862A-4725-99F8-38D34F31EAF3}" type="slidenum">
              <a:rPr lang="en-US" smtClean="0"/>
              <a:t>9</a:t>
            </a:fld>
            <a:endParaRPr lang="en-US"/>
          </a:p>
        </p:txBody>
      </p:sp>
      <p:sp>
        <p:nvSpPr>
          <p:cNvPr id="8" name="TextBox 7"/>
          <p:cNvSpPr txBox="1"/>
          <p:nvPr/>
        </p:nvSpPr>
        <p:spPr>
          <a:xfrm>
            <a:off x="685801" y="4671668"/>
            <a:ext cx="9539654" cy="923330"/>
          </a:xfrm>
          <a:prstGeom prst="rect">
            <a:avLst/>
          </a:prstGeom>
          <a:solidFill>
            <a:schemeClr val="tx1">
              <a:lumMod val="50000"/>
              <a:lumOff val="50000"/>
            </a:schemeClr>
          </a:solidFill>
          <a:ln w="28575">
            <a:solidFill>
              <a:schemeClr val="tx1"/>
            </a:solidFill>
          </a:ln>
        </p:spPr>
        <p:txBody>
          <a:bodyPr wrap="square" rtlCol="0">
            <a:spAutoFit/>
          </a:bodyPr>
          <a:lstStyle/>
          <a:p>
            <a:r>
              <a:rPr lang="en-US" dirty="0"/>
              <a:t>In – Class		=		Classroom</a:t>
            </a:r>
          </a:p>
          <a:p>
            <a:r>
              <a:rPr lang="en-US" dirty="0"/>
              <a:t>In- Yard		=		Vehicle is not moving; e.g. vehicle inspection</a:t>
            </a:r>
          </a:p>
          <a:p>
            <a:r>
              <a:rPr lang="en-US" dirty="0"/>
              <a:t>In – Cab		=		Driver is BTW; e.g. backing, coupling/uncoupling, driving along</a:t>
            </a:r>
          </a:p>
        </p:txBody>
      </p:sp>
      <p:graphicFrame>
        <p:nvGraphicFramePr>
          <p:cNvPr id="9" name="Table 8"/>
          <p:cNvGraphicFramePr>
            <a:graphicFrameLocks noGrp="1"/>
          </p:cNvGraphicFramePr>
          <p:nvPr>
            <p:extLst>
              <p:ext uri="{D42A27DB-BD31-4B8C-83A1-F6EECF244321}">
                <p14:modId xmlns:p14="http://schemas.microsoft.com/office/powerpoint/2010/main" val="2082789561"/>
              </p:ext>
            </p:extLst>
          </p:nvPr>
        </p:nvGraphicFramePr>
        <p:xfrm>
          <a:off x="685801" y="2606649"/>
          <a:ext cx="9539654" cy="1651000"/>
        </p:xfrm>
        <a:graphic>
          <a:graphicData uri="http://schemas.openxmlformats.org/drawingml/2006/table">
            <a:tbl>
              <a:tblPr firstRow="1" bandRow="1">
                <a:tableStyleId>{616DA210-FB5B-4158-B5E0-FEB733F419BA}</a:tableStyleId>
              </a:tblPr>
              <a:tblGrid>
                <a:gridCol w="1264882">
                  <a:extLst>
                    <a:ext uri="{9D8B030D-6E8A-4147-A177-3AD203B41FA5}">
                      <a16:colId xmlns:a16="http://schemas.microsoft.com/office/drawing/2014/main" val="1651133674"/>
                    </a:ext>
                  </a:extLst>
                </a:gridCol>
                <a:gridCol w="1475665">
                  <a:extLst>
                    <a:ext uri="{9D8B030D-6E8A-4147-A177-3AD203B41FA5}">
                      <a16:colId xmlns:a16="http://schemas.microsoft.com/office/drawing/2014/main" val="1846971371"/>
                    </a:ext>
                  </a:extLst>
                </a:gridCol>
                <a:gridCol w="2979774">
                  <a:extLst>
                    <a:ext uri="{9D8B030D-6E8A-4147-A177-3AD203B41FA5}">
                      <a16:colId xmlns:a16="http://schemas.microsoft.com/office/drawing/2014/main" val="2540301143"/>
                    </a:ext>
                  </a:extLst>
                </a:gridCol>
                <a:gridCol w="2916582">
                  <a:extLst>
                    <a:ext uri="{9D8B030D-6E8A-4147-A177-3AD203B41FA5}">
                      <a16:colId xmlns:a16="http://schemas.microsoft.com/office/drawing/2014/main" val="3328325705"/>
                    </a:ext>
                  </a:extLst>
                </a:gridCol>
                <a:gridCol w="902751">
                  <a:extLst>
                    <a:ext uri="{9D8B030D-6E8A-4147-A177-3AD203B41FA5}">
                      <a16:colId xmlns:a16="http://schemas.microsoft.com/office/drawing/2014/main" val="910921828"/>
                    </a:ext>
                  </a:extLst>
                </a:gridCol>
              </a:tblGrid>
              <a:tr h="370840">
                <a:tc>
                  <a:txBody>
                    <a:bodyPr/>
                    <a:lstStyle/>
                    <a:p>
                      <a:pPr algn="ctr"/>
                      <a:endParaRPr lang="en-US" dirty="0"/>
                    </a:p>
                  </a:txBody>
                  <a:tcPr/>
                </a:tc>
                <a:tc>
                  <a:txBody>
                    <a:bodyPr/>
                    <a:lstStyle/>
                    <a:p>
                      <a:pPr algn="ctr"/>
                      <a:r>
                        <a:rPr lang="en-US" dirty="0"/>
                        <a:t>Classroom</a:t>
                      </a:r>
                    </a:p>
                  </a:txBody>
                  <a:tcPr/>
                </a:tc>
                <a:tc>
                  <a:txBody>
                    <a:bodyPr/>
                    <a:lstStyle/>
                    <a:p>
                      <a:pPr algn="ctr"/>
                      <a:r>
                        <a:rPr lang="en-US" dirty="0"/>
                        <a:t>In-Yard</a:t>
                      </a:r>
                    </a:p>
                    <a:p>
                      <a:pPr algn="ctr"/>
                      <a:r>
                        <a:rPr lang="en-US" dirty="0"/>
                        <a:t>(Around the Vehicle)</a:t>
                      </a:r>
                    </a:p>
                  </a:txBody>
                  <a:tcPr/>
                </a:tc>
                <a:tc>
                  <a:txBody>
                    <a:bodyPr/>
                    <a:lstStyle/>
                    <a:p>
                      <a:pPr algn="ctr"/>
                      <a:r>
                        <a:rPr lang="en-US" dirty="0"/>
                        <a:t>In-Cab</a:t>
                      </a:r>
                    </a:p>
                    <a:p>
                      <a:pPr algn="ctr"/>
                      <a:r>
                        <a:rPr lang="en-US" dirty="0"/>
                        <a:t>(Behind the Wheel)</a:t>
                      </a:r>
                    </a:p>
                  </a:txBody>
                  <a:tcPr/>
                </a:tc>
                <a:tc>
                  <a:txBody>
                    <a:bodyPr/>
                    <a:lstStyle/>
                    <a:p>
                      <a:pPr algn="ctr"/>
                      <a:r>
                        <a:rPr lang="en-US" dirty="0"/>
                        <a:t>Total</a:t>
                      </a:r>
                    </a:p>
                  </a:txBody>
                  <a:tcPr/>
                </a:tc>
                <a:extLst>
                  <a:ext uri="{0D108BD9-81ED-4DB2-BD59-A6C34878D82A}">
                    <a16:rowId xmlns:a16="http://schemas.microsoft.com/office/drawing/2014/main" val="2316666806"/>
                  </a:ext>
                </a:extLst>
              </a:tr>
              <a:tr h="370840">
                <a:tc>
                  <a:txBody>
                    <a:bodyPr/>
                    <a:lstStyle/>
                    <a:p>
                      <a:pPr algn="ctr"/>
                      <a:r>
                        <a:rPr lang="en-US" dirty="0"/>
                        <a:t>Class A</a:t>
                      </a:r>
                    </a:p>
                  </a:txBody>
                  <a:tcPr/>
                </a:tc>
                <a:tc>
                  <a:txBody>
                    <a:bodyPr/>
                    <a:lstStyle/>
                    <a:p>
                      <a:pPr algn="ctr"/>
                      <a:r>
                        <a:rPr lang="en-US" dirty="0"/>
                        <a:t>36.50</a:t>
                      </a:r>
                    </a:p>
                  </a:txBody>
                  <a:tcPr/>
                </a:tc>
                <a:tc>
                  <a:txBody>
                    <a:bodyPr/>
                    <a:lstStyle/>
                    <a:p>
                      <a:pPr algn="ctr"/>
                      <a:r>
                        <a:rPr lang="en-US" dirty="0"/>
                        <a:t>17</a:t>
                      </a:r>
                    </a:p>
                  </a:txBody>
                  <a:tcPr/>
                </a:tc>
                <a:tc>
                  <a:txBody>
                    <a:bodyPr/>
                    <a:lstStyle/>
                    <a:p>
                      <a:pPr algn="ctr"/>
                      <a:r>
                        <a:rPr lang="en-US" dirty="0"/>
                        <a:t>50 </a:t>
                      </a:r>
                    </a:p>
                    <a:p>
                      <a:pPr algn="ctr"/>
                      <a:r>
                        <a:rPr lang="en-US" dirty="0"/>
                        <a:t>(32 on-road, 18 off-road)</a:t>
                      </a:r>
                    </a:p>
                  </a:txBody>
                  <a:tcPr/>
                </a:tc>
                <a:tc>
                  <a:txBody>
                    <a:bodyPr/>
                    <a:lstStyle/>
                    <a:p>
                      <a:pPr algn="ctr"/>
                      <a:r>
                        <a:rPr lang="en-US" dirty="0"/>
                        <a:t>103.50</a:t>
                      </a:r>
                    </a:p>
                  </a:txBody>
                  <a:tcPr/>
                </a:tc>
                <a:extLst>
                  <a:ext uri="{0D108BD9-81ED-4DB2-BD59-A6C34878D82A}">
                    <a16:rowId xmlns:a16="http://schemas.microsoft.com/office/drawing/2014/main" val="1809181053"/>
                  </a:ext>
                </a:extLst>
              </a:tr>
              <a:tr h="370840">
                <a:tc>
                  <a:txBody>
                    <a:bodyPr/>
                    <a:lstStyle/>
                    <a:p>
                      <a:pPr algn="ctr"/>
                      <a:r>
                        <a:rPr lang="en-US" dirty="0"/>
                        <a:t>Airbrake</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12</a:t>
                      </a:r>
                    </a:p>
                  </a:txBody>
                  <a:tcPr/>
                </a:tc>
                <a:extLst>
                  <a:ext uri="{0D108BD9-81ED-4DB2-BD59-A6C34878D82A}">
                    <a16:rowId xmlns:a16="http://schemas.microsoft.com/office/drawing/2014/main" val="3750706039"/>
                  </a:ext>
                </a:extLst>
              </a:tr>
            </a:tbl>
          </a:graphicData>
        </a:graphic>
      </p:graphicFrame>
    </p:spTree>
    <p:extLst>
      <p:ext uri="{BB962C8B-B14F-4D97-AF65-F5344CB8AC3E}">
        <p14:creationId xmlns:p14="http://schemas.microsoft.com/office/powerpoint/2010/main" val="1181796729"/>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1563</TotalTime>
  <Words>1304</Words>
  <Application>Microsoft Office PowerPoint</Application>
  <PresentationFormat>Widescreen</PresentationFormat>
  <Paragraphs>131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Century Schoolbook</vt:lpstr>
      <vt:lpstr>Corbel</vt:lpstr>
      <vt:lpstr>Lucida Calligraphy</vt:lpstr>
      <vt:lpstr>Perpetua</vt:lpstr>
      <vt:lpstr>Rockwell</vt:lpstr>
      <vt:lpstr>Times New Roman</vt:lpstr>
      <vt:lpstr>Headlines</vt:lpstr>
      <vt:lpstr>MELT  Mandatory Entry Level training</vt:lpstr>
      <vt:lpstr>Today’s Agenda  </vt:lpstr>
      <vt:lpstr>How it all began… </vt:lpstr>
      <vt:lpstr>Big-truck ‘licensing mills’ put public at risk By KENYON WALLACE News reporter MARY ORMSBY Feature reporter Tues., Oct. 14, 2014  </vt:lpstr>
      <vt:lpstr>Big-truck ‘licensing mills’ put public at risk By KENYON WALLACE News reporter MARY ORMSBY Feature reporter Tues., Oct. 14, 2014  </vt:lpstr>
      <vt:lpstr>Where we were… </vt:lpstr>
      <vt:lpstr>Where we were… </vt:lpstr>
      <vt:lpstr>Where we are now</vt:lpstr>
      <vt:lpstr>What will be the new standard</vt:lpstr>
      <vt:lpstr>What will be the new standard</vt:lpstr>
      <vt:lpstr>How will it affect our industry</vt:lpstr>
      <vt:lpstr>TTSAO Involvement  </vt:lpstr>
      <vt:lpstr>Who is the TTSAO ?  </vt:lpstr>
      <vt:lpstr>Who is the TTSAO Carrier Group?  </vt:lpstr>
      <vt:lpstr>Who is the TTSAO Carrier Group?  </vt:lpstr>
      <vt:lpstr>Who are the TTSAO Associate Members?  </vt:lpstr>
      <vt:lpstr>Mark your calendars because You won’t want to miss this!</vt:lpstr>
      <vt:lpstr>For more information about the TTSAO and learn how to become a member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MELT  Mandatory Entry Level Testing</dc:title>
  <dc:creator>Roxanne Wilkieson</dc:creator>
  <cp:lastModifiedBy>Roxanne Wilkieson</cp:lastModifiedBy>
  <cp:revision>76</cp:revision>
  <dcterms:created xsi:type="dcterms:W3CDTF">2016-09-19T13:58:28Z</dcterms:created>
  <dcterms:modified xsi:type="dcterms:W3CDTF">2016-11-07T15:55:30Z</dcterms:modified>
</cp:coreProperties>
</file>